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084" r:id="rId3"/>
    <p:sldId id="1048" r:id="rId5"/>
    <p:sldId id="1049" r:id="rId6"/>
    <p:sldId id="1063" r:id="rId7"/>
    <p:sldId id="1135" r:id="rId8"/>
    <p:sldId id="1057" r:id="rId9"/>
    <p:sldId id="1050" r:id="rId10"/>
    <p:sldId id="1188" r:id="rId11"/>
    <p:sldId id="1064" r:id="rId12"/>
    <p:sldId id="1059" r:id="rId13"/>
    <p:sldId id="1062" r:id="rId14"/>
    <p:sldId id="1066" r:id="rId15"/>
    <p:sldId id="1158" r:id="rId16"/>
    <p:sldId id="1051" r:id="rId17"/>
    <p:sldId id="1056" r:id="rId18"/>
    <p:sldId id="1118" r:id="rId19"/>
    <p:sldId id="1061" r:id="rId20"/>
    <p:sldId id="1175" r:id="rId21"/>
    <p:sldId id="1068" r:id="rId22"/>
    <p:sldId id="1065" r:id="rId23"/>
    <p:sldId id="1067" r:id="rId24"/>
    <p:sldId id="1117" r:id="rId25"/>
    <p:sldId id="1110" r:id="rId26"/>
    <p:sldId id="1052" r:id="rId27"/>
    <p:sldId id="1120" r:id="rId28"/>
    <p:sldId id="1121" r:id="rId29"/>
    <p:sldId id="1119" r:id="rId30"/>
    <p:sldId id="1033" r:id="rId31"/>
    <p:sldId id="1132" r:id="rId32"/>
    <p:sldId id="1047" r:id="rId33"/>
  </p:sldIdLst>
  <p:sldSz cx="9144000" cy="5143500" type="screen16x9"/>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5" userDrawn="1">
          <p15:clr>
            <a:srgbClr val="A4A3A4"/>
          </p15:clr>
        </p15:guide>
        <p15:guide id="2" pos="29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EA2"/>
    <a:srgbClr val="0075BF"/>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4" autoAdjust="0"/>
  </p:normalViewPr>
  <p:slideViewPr>
    <p:cSldViewPr showGuides="1">
      <p:cViewPr varScale="1">
        <p:scale>
          <a:sx n="120" d="100"/>
          <a:sy n="120" d="100"/>
        </p:scale>
        <p:origin x="172" y="84"/>
      </p:cViewPr>
      <p:guideLst>
        <p:guide orient="horz" pos="1615"/>
        <p:guide pos="2954"/>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72"/>
        <p:guide pos="221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7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DE05CB-98FE-48A2-B678-5C78A9CA5B48}" type="doc">
      <dgm:prSet loTypeId="relationship" loCatId="relationship" qsTypeId="urn:microsoft.com/office/officeart/2005/8/quickstyle/simple1" qsCatId="simple" csTypeId="urn:microsoft.com/office/officeart/2005/8/colors/accent1_2" csCatId="accent1"/>
      <dgm:spPr/>
      <dgm:t>
        <a:bodyPr/>
        <a:lstStyle/>
        <a:p>
          <a:endParaRPr lang="zh-CN" altLang="en-US"/>
        </a:p>
      </dgm:t>
    </dgm:pt>
    <dgm:pt modelId="{6AB61988-B626-4E01-B6A4-10FE9F4F102F}">
      <dgm:prSet phldr="0" custT="1"/>
      <dgm:spPr/>
      <dgm:t>
        <a:bodyPr vert="horz" wrap="square"/>
        <a:p>
          <a:pPr>
            <a:lnSpc>
              <a:spcPct val="100000"/>
            </a:lnSpc>
            <a:spcBef>
              <a:spcPct val="0"/>
            </a:spcBef>
            <a:spcAft>
              <a:spcPct val="35000"/>
            </a:spcAft>
          </a:pPr>
          <a:r>
            <a:rPr lang="zh-CN" sz="2400"/>
            <a:t>数据清洗最终结果展示</a:t>
          </a:r>
          <a:r>
            <a:rPr lang="zh-CN" sz="2400"/>
            <a:t/>
          </a:r>
          <a:endParaRPr lang="zh-CN" sz="2400"/>
        </a:p>
      </dgm:t>
    </dgm:pt>
    <dgm:pt modelId="{84191D2D-B4BA-4854-A689-3975292FF4EF}" cxnId="{4A633E45-AF1A-4331-A2FB-6AA8ACB7F266}" type="parTrans">
      <dgm:prSet/>
      <dgm:spPr/>
      <dgm:t>
        <a:bodyPr/>
        <a:lstStyle/>
        <a:p>
          <a:endParaRPr lang="zh-CN" altLang="en-US"/>
        </a:p>
      </dgm:t>
    </dgm:pt>
    <dgm:pt modelId="{BA464D82-265E-45BD-86E6-14D2FAA84F5A}" cxnId="{4A633E45-AF1A-4331-A2FB-6AA8ACB7F266}" type="sibTrans">
      <dgm:prSet/>
      <dgm:spPr/>
      <dgm:t>
        <a:bodyPr/>
        <a:lstStyle/>
        <a:p>
          <a:endParaRPr lang="zh-CN" altLang="en-US"/>
        </a:p>
      </dgm:t>
    </dgm:pt>
    <dgm:pt modelId="{031FE536-2BAA-4232-A0B0-367892CEDF24}" type="pres">
      <dgm:prSet presAssocID="{C1DE05CB-98FE-48A2-B678-5C78A9CA5B48}" presName="Name0" presStyleCnt="0">
        <dgm:presLayoutVars>
          <dgm:chMax val="7"/>
          <dgm:dir/>
          <dgm:animLvl val="lvl"/>
          <dgm:resizeHandles val="exact"/>
        </dgm:presLayoutVars>
      </dgm:prSet>
      <dgm:spPr/>
    </dgm:pt>
    <dgm:pt modelId="{64CE5E92-3DFD-4A3C-9A65-DE63716CC29E}" type="pres">
      <dgm:prSet presAssocID="{6AB61988-B626-4E01-B6A4-10FE9F4F102F}" presName="circle1" presStyleLbl="node1" presStyleIdx="0" presStyleCnt="1" custScaleX="71358" custScaleY="21772" custLinFactNeighborX="-2765" custLinFactNeighborY="12"/>
      <dgm:spPr/>
    </dgm:pt>
    <dgm:pt modelId="{E91611C5-E735-45B5-B34C-B8F1B46CC3F9}" type="pres">
      <dgm:prSet presAssocID="{6AB61988-B626-4E01-B6A4-10FE9F4F102F}" presName="space" presStyleCnt="0"/>
      <dgm:spPr/>
    </dgm:pt>
    <dgm:pt modelId="{1972917D-D011-4A81-8D5A-127F713299D2}" type="pres">
      <dgm:prSet presAssocID="{6AB61988-B626-4E01-B6A4-10FE9F4F102F}" presName="rect1" presStyleLbl="alignAcc1" presStyleIdx="0" presStyleCnt="1" custScaleX="101903" custScaleY="21777" custLinFactNeighborX="-2073" custLinFactNeighborY="-1850"/>
      <dgm:spPr/>
    </dgm:pt>
    <dgm:pt modelId="{C7A61DB4-0F82-4FB7-BC9D-DB0608B0E496}" type="pres">
      <dgm:prSet presAssocID="{6AB61988-B626-4E01-B6A4-10FE9F4F102F}" presName="rect1ParTxNoCh" presStyleCnt="0">
        <dgm:presLayoutVars>
          <dgm:chMax val="1"/>
          <dgm:bulletEnabled val="1"/>
        </dgm:presLayoutVars>
      </dgm:prSet>
      <dgm:spPr/>
    </dgm:pt>
  </dgm:ptLst>
  <dgm:cxnLst>
    <dgm:cxn modelId="{4A633E45-AF1A-4331-A2FB-6AA8ACB7F266}" srcId="{C1DE05CB-98FE-48A2-B678-5C78A9CA5B48}" destId="{6AB61988-B626-4E01-B6A4-10FE9F4F102F}" srcOrd="0" destOrd="0" parTransId="{84191D2D-B4BA-4854-A689-3975292FF4EF}" sibTransId="{BA464D82-265E-45BD-86E6-14D2FAA84F5A}"/>
    <dgm:cxn modelId="{2BC46AFC-B680-436A-BDA2-9BD91B7FD449}" type="presOf" srcId="{C1DE05CB-98FE-48A2-B678-5C78A9CA5B48}" destId="{031FE536-2BAA-4232-A0B0-367892CEDF24}" srcOrd="0" destOrd="0" presId="urn:microsoft.com/office/officeart/2005/8/layout/target3"/>
    <dgm:cxn modelId="{9577F6AF-6C95-4313-B42A-F6EAC4B60422}" type="presParOf" srcId="{031FE536-2BAA-4232-A0B0-367892CEDF24}" destId="{64CE5E92-3DFD-4A3C-9A65-DE63716CC29E}" srcOrd="0" destOrd="0" presId="urn:microsoft.com/office/officeart/2005/8/layout/target3"/>
    <dgm:cxn modelId="{02DB8630-7289-4FD7-8718-79939FC47A61}" type="presParOf" srcId="{031FE536-2BAA-4232-A0B0-367892CEDF24}" destId="{E91611C5-E735-45B5-B34C-B8F1B46CC3F9}" srcOrd="1" destOrd="0" presId="urn:microsoft.com/office/officeart/2005/8/layout/target3"/>
    <dgm:cxn modelId="{7EB4F334-7C50-4C28-A895-FB314D50106D}" type="presParOf" srcId="{031FE536-2BAA-4232-A0B0-367892CEDF24}" destId="{1972917D-D011-4A81-8D5A-127F713299D2}" srcOrd="2" destOrd="0" presId="urn:microsoft.com/office/officeart/2005/8/layout/target3"/>
    <dgm:cxn modelId="{A5E18D35-BA37-4A26-9F40-645F03C64654}" type="presOf" srcId="{6AB61988-B626-4E01-B6A4-10FE9F4F102F}" destId="{1972917D-D011-4A81-8D5A-127F713299D2}" srcOrd="0" destOrd="0" presId="urn:microsoft.com/office/officeart/2005/8/layout/target3"/>
    <dgm:cxn modelId="{F8311502-ABB1-401D-A3A0-821A59825308}" type="presParOf" srcId="{031FE536-2BAA-4232-A0B0-367892CEDF24}" destId="{C7A61DB4-0F82-4FB7-BC9D-DB0608B0E496}" srcOrd="3" destOrd="0" presId="urn:microsoft.com/office/officeart/2005/8/layout/target3"/>
    <dgm:cxn modelId="{26AFFD7F-5B03-4951-973D-34B55E838A25}" type="presOf" srcId="{6AB61988-B626-4E01-B6A4-10FE9F4F102F}" destId="{C7A61DB4-0F82-4FB7-BC9D-DB0608B0E496}" srcOrd="1"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42039" cy="646331"/>
        <a:chOff x="0" y="0"/>
        <a:chExt cx="4942039" cy="646331"/>
      </a:xfrm>
    </dsp:grpSpPr>
    <dsp:sp modelId="{64CE5E92-3DFD-4A3C-9A65-DE63716CC29E}">
      <dsp:nvSpPr>
        <dsp:cNvPr id="3" name="饼形 2"/>
        <dsp:cNvSpPr/>
      </dsp:nvSpPr>
      <dsp:spPr bwMode="white">
        <a:xfrm>
          <a:off x="113878" y="727"/>
          <a:ext cx="2115924" cy="645588"/>
        </a:xfrm>
        <a:prstGeom prst="pie">
          <a:avLst>
            <a:gd name="adj1" fmla="val 5400000"/>
            <a:gd name="adj2" fmla="val 16200000"/>
          </a:avLst>
        </a:prstGeom>
      </dsp:spPr>
      <dsp:style>
        <a:lnRef idx="2">
          <a:schemeClr val="lt1"/>
        </a:lnRef>
        <a:fillRef idx="1">
          <a:schemeClr val="accent1"/>
        </a:fillRef>
        <a:effectRef idx="0">
          <a:scrgbClr r="0" g="0" b="0"/>
        </a:effectRef>
        <a:fontRef idx="minor">
          <a:schemeClr val="lt1"/>
        </a:fontRef>
      </dsp:style>
      <dsp:txXfrm>
        <a:off x="113878" y="727"/>
        <a:ext cx="2115924" cy="645588"/>
      </dsp:txXfrm>
    </dsp:sp>
    <dsp:sp modelId="{1972917D-D011-4A81-8D5A-127F713299D2}">
      <dsp:nvSpPr>
        <dsp:cNvPr id="4" name="矩形 3"/>
        <dsp:cNvSpPr/>
      </dsp:nvSpPr>
      <dsp:spPr bwMode="white">
        <a:xfrm>
          <a:off x="1149198" y="0"/>
          <a:ext cx="3525260" cy="645737"/>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91439" tIns="91439" rIns="91439" bIns="91439"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sz="2400">
              <a:solidFill>
                <a:schemeClr val="dk1"/>
              </a:solidFill>
            </a:rPr>
            <a:t>数据清洗最终结果展示</a:t>
          </a:r>
          <a:endParaRPr lang="zh-CN" sz="2400">
            <a:solidFill>
              <a:schemeClr val="dk1"/>
            </a:solidFill>
          </a:endParaRPr>
        </a:p>
      </dsp:txBody>
      <dsp:txXfrm>
        <a:off x="1149198" y="0"/>
        <a:ext cx="3525260" cy="64573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幻灯片图像占位符 1"/>
          <p:cNvSpPr>
            <a:spLocks noGrp="1" noRot="1" noChangeAspect="1"/>
          </p:cNvSpPr>
          <p:nvPr>
            <p:ph type="sldImg"/>
          </p:nvPr>
        </p:nvSpPr>
        <p:spPr/>
      </p:sp>
      <p:sp>
        <p:nvSpPr>
          <p:cNvPr id="1048592" name="备注占位符 2"/>
          <p:cNvSpPr>
            <a:spLocks noGrp="1"/>
          </p:cNvSpPr>
          <p:nvPr>
            <p:ph type="body" idx="1"/>
          </p:nvPr>
        </p:nvSpPr>
        <p:spPr/>
        <p:txBody>
          <a:bodyPr>
            <a:normAutofit/>
          </a:bodyPr>
          <a:lstStyle/>
          <a:p>
            <a:endParaRPr lang="zh-CN" altLang="en-US" dirty="0"/>
          </a:p>
        </p:txBody>
      </p:sp>
      <p:sp>
        <p:nvSpPr>
          <p:cNvPr id="1048593"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p:spPr>
      </p:sp>
      <p:sp>
        <p:nvSpPr>
          <p:cNvPr id="24579"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fld id="{3397AABF-E2F8-4F84-B4D4-C06B7BCBAC05}"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从世界版图中可知，在</a:t>
            </a:r>
            <a:r>
              <a:rPr lang="en-US" altLang="zh-CN"/>
              <a:t>2016</a:t>
            </a:r>
            <a:r>
              <a:rPr lang="zh-CN" altLang="en-US"/>
              <a:t>年世界液体燃料消耗的</a:t>
            </a:r>
            <a:r>
              <a:rPr lang="en-US" altLang="zh-CN"/>
              <a:t>CO2</a:t>
            </a:r>
            <a:r>
              <a:rPr lang="zh-CN" altLang="en-US"/>
              <a:t>排放量最大的国家有三个，其中有美国，中国，印度次之。而这从隔壁的</a:t>
            </a:r>
            <a:r>
              <a:rPr lang="en-US" altLang="zh-CN"/>
              <a:t>3D</a:t>
            </a:r>
            <a:r>
              <a:rPr lang="zh-CN" altLang="en-US"/>
              <a:t>饼图中不难看出这三国都是世界的人口大国并且占据了世界上基本一半的人口，这里两张图相结合，不难得出国家人口与液体燃料消耗的</a:t>
            </a:r>
            <a:r>
              <a:rPr lang="en-US" altLang="zh-CN"/>
              <a:t>CO2</a:t>
            </a:r>
            <a:r>
              <a:rPr lang="zh-CN" altLang="en-US"/>
              <a:t>有一定的关系。但是这不能说是完全的正相关，因为是人口的激增导致的能源的需求递增，石油，天然气等燃料的使用加剧，因此我们小组称这种关系为间接性的正相关关系。</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我们为了深度研究中国的液态燃料消耗的</a:t>
            </a:r>
            <a:r>
              <a:rPr lang="en-US" altLang="zh-CN">
                <a:sym typeface="+mn-ea"/>
              </a:rPr>
              <a:t>CO2</a:t>
            </a:r>
            <a:r>
              <a:rPr lang="zh-CN" altLang="en-US">
                <a:sym typeface="+mn-ea"/>
              </a:rPr>
              <a:t>排放量现状，单独挑出了</a:t>
            </a:r>
            <a:r>
              <a:rPr lang="en-US" altLang="zh-CN">
                <a:sym typeface="+mn-ea"/>
              </a:rPr>
              <a:t>2010-2016</a:t>
            </a:r>
            <a:r>
              <a:rPr lang="zh-CN" altLang="en-US">
                <a:sym typeface="+mn-ea"/>
              </a:rPr>
              <a:t>的数据进行分析，得出了虽然现在中国的</a:t>
            </a:r>
            <a:r>
              <a:rPr lang="en-US" altLang="zh-CN">
                <a:sym typeface="+mn-ea"/>
              </a:rPr>
              <a:t>CO2</a:t>
            </a:r>
            <a:r>
              <a:rPr lang="zh-CN" altLang="en-US">
                <a:sym typeface="+mn-ea"/>
              </a:rPr>
              <a:t>排放量仍在增长，但是却开始收到了重视，逐渐得到控制，并平稳了下来。</a:t>
            </a:r>
            <a:endParaRPr lang="zh-CN" altLang="en-US"/>
          </a:p>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从我国国情出发，根据刚刚的数据分析得出我国自</a:t>
            </a:r>
            <a:r>
              <a:rPr lang="en-US" altLang="zh-CN">
                <a:sym typeface="+mn-ea"/>
              </a:rPr>
              <a:t>1960</a:t>
            </a:r>
            <a:r>
              <a:rPr lang="zh-CN" altLang="en-US">
                <a:sym typeface="+mn-ea"/>
              </a:rPr>
              <a:t>起至</a:t>
            </a:r>
            <a:r>
              <a:rPr lang="en-US" altLang="zh-CN">
                <a:sym typeface="+mn-ea"/>
              </a:rPr>
              <a:t>2016</a:t>
            </a:r>
            <a:r>
              <a:rPr lang="zh-CN" altLang="en-US">
                <a:sym typeface="+mn-ea"/>
              </a:rPr>
              <a:t>年，我国的液体燃料消耗的</a:t>
            </a:r>
            <a:r>
              <a:rPr lang="en-US" altLang="zh-CN">
                <a:sym typeface="+mn-ea"/>
              </a:rPr>
              <a:t>CO2</a:t>
            </a:r>
            <a:r>
              <a:rPr lang="zh-CN" altLang="en-US">
                <a:sym typeface="+mn-ea"/>
              </a:rPr>
              <a:t>急剧上升，这其中也是由于我国工业化进程的问题；在</a:t>
            </a:r>
            <a:r>
              <a:rPr lang="en-US" altLang="zh-CN">
                <a:sym typeface="+mn-ea"/>
              </a:rPr>
              <a:t>2005-2016</a:t>
            </a:r>
            <a:r>
              <a:rPr lang="zh-CN" altLang="en-US">
                <a:sym typeface="+mn-ea"/>
              </a:rPr>
              <a:t>期间美国由于身处</a:t>
            </a:r>
            <a:r>
              <a:rPr lang="en-US" altLang="zh-CN">
                <a:sym typeface="+mn-ea"/>
              </a:rPr>
              <a:t>“</a:t>
            </a:r>
            <a:r>
              <a:rPr lang="zh-CN" altLang="en-US">
                <a:sym typeface="+mn-ea"/>
              </a:rPr>
              <a:t>后工业化时期</a:t>
            </a:r>
            <a:r>
              <a:rPr lang="en-US" altLang="zh-CN">
                <a:sym typeface="+mn-ea"/>
              </a:rPr>
              <a:t>”</a:t>
            </a:r>
            <a:r>
              <a:rPr lang="zh-CN" altLang="en-US">
                <a:sym typeface="+mn-ea"/>
              </a:rPr>
              <a:t>，注意到了环境的重要性，根据我们的数据分析得出美国的</a:t>
            </a:r>
            <a:r>
              <a:rPr lang="en-US" altLang="zh-CN">
                <a:sym typeface="+mn-ea"/>
              </a:rPr>
              <a:t>CO2</a:t>
            </a:r>
            <a:r>
              <a:rPr lang="zh-CN" altLang="en-US">
                <a:sym typeface="+mn-ea"/>
              </a:rPr>
              <a:t>排放量在不断减少，而中国仍处于增长态势。</a:t>
            </a:r>
            <a:endParaRPr lang="zh-CN" altLang="en-US"/>
          </a:p>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在</a:t>
            </a:r>
            <a:r>
              <a:rPr lang="en-US" altLang="zh-CN">
                <a:sym typeface="+mn-ea"/>
              </a:rPr>
              <a:t>2005-2016</a:t>
            </a:r>
            <a:r>
              <a:rPr lang="zh-CN" altLang="en-US">
                <a:sym typeface="+mn-ea"/>
              </a:rPr>
              <a:t>期间美国由于身处</a:t>
            </a:r>
            <a:r>
              <a:rPr lang="en-US" altLang="zh-CN">
                <a:sym typeface="+mn-ea"/>
              </a:rPr>
              <a:t>“</a:t>
            </a:r>
            <a:r>
              <a:rPr lang="zh-CN" altLang="en-US">
                <a:sym typeface="+mn-ea"/>
              </a:rPr>
              <a:t>后工业化时期</a:t>
            </a:r>
            <a:r>
              <a:rPr lang="en-US" altLang="zh-CN">
                <a:sym typeface="+mn-ea"/>
              </a:rPr>
              <a:t>”</a:t>
            </a:r>
            <a:r>
              <a:rPr lang="zh-CN" altLang="en-US">
                <a:sym typeface="+mn-ea"/>
              </a:rPr>
              <a:t>，注意到了环境的重要性，而根据我们的数据分析得出美国的</a:t>
            </a:r>
            <a:r>
              <a:rPr lang="en-US" altLang="zh-CN">
                <a:sym typeface="+mn-ea"/>
              </a:rPr>
              <a:t>CO2</a:t>
            </a:r>
            <a:r>
              <a:rPr lang="zh-CN" altLang="en-US">
                <a:sym typeface="+mn-ea"/>
              </a:rPr>
              <a:t>排放量在不断减少，但中国仍处于增长态势。</a:t>
            </a:r>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我们为了深度研究中国的液态燃料消耗的</a:t>
            </a:r>
            <a:r>
              <a:rPr lang="en-US" altLang="zh-CN">
                <a:sym typeface="+mn-ea"/>
              </a:rPr>
              <a:t>CO2</a:t>
            </a:r>
            <a:r>
              <a:rPr lang="zh-CN" altLang="en-US">
                <a:sym typeface="+mn-ea"/>
              </a:rPr>
              <a:t>排放量现状，单独挑出了</a:t>
            </a:r>
            <a:r>
              <a:rPr lang="en-US" altLang="zh-CN">
                <a:sym typeface="+mn-ea"/>
              </a:rPr>
              <a:t>2010-2016</a:t>
            </a:r>
            <a:r>
              <a:rPr lang="zh-CN" altLang="en-US">
                <a:sym typeface="+mn-ea"/>
              </a:rPr>
              <a:t>的数据进行分析，得出了虽然现在中国的</a:t>
            </a:r>
            <a:r>
              <a:rPr lang="en-US" altLang="zh-CN">
                <a:sym typeface="+mn-ea"/>
              </a:rPr>
              <a:t>CO2</a:t>
            </a:r>
            <a:r>
              <a:rPr lang="zh-CN" altLang="en-US">
                <a:sym typeface="+mn-ea"/>
              </a:rPr>
              <a:t>排放量仍在增长，但是却开始收到了重视，逐渐得到控制，并平稳了下来。</a:t>
            </a:r>
            <a:endParaRPr lang="zh-CN" altLang="en-US"/>
          </a:p>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p:spPr>
      </p:sp>
      <p:sp>
        <p:nvSpPr>
          <p:cNvPr id="24579"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fld id="{3397AABF-E2F8-4F84-B4D4-C06B7BCBAC05}"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16.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tags" Target="../tags/tag19.xml"/><Relationship Id="rId5" Type="http://schemas.openxmlformats.org/officeDocument/2006/relationships/image" Target="../media/image15.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tags" Target="../tags/tag18.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2.xml"/><Relationship Id="rId15" Type="http://schemas.openxmlformats.org/officeDocument/2006/relationships/slideLayout" Target="../slideLayouts/slideLayout3.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7" Type="http://schemas.openxmlformats.org/officeDocument/2006/relationships/notesSlide" Target="../notesSlides/notesSlide19.xml"/><Relationship Id="rId26" Type="http://schemas.openxmlformats.org/officeDocument/2006/relationships/slideLayout" Target="../slideLayouts/slideLayout2.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image" Target="../media/image22.pn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2" descr="C:\Users\Administrator\Desktop\新建文件夹 (3)\2157a1f530c14b1.jpg"/>
          <p:cNvPicPr>
            <a:picLocks noChangeAspect="1" noChangeArrowheads="1"/>
          </p:cNvPicPr>
          <p:nvPr/>
        </p:nvPicPr>
        <p:blipFill>
          <a:blip r:embed="rId1" cstate="print"/>
          <a:srcRect/>
          <a:stretch>
            <a:fillRect/>
          </a:stretch>
        </p:blipFill>
        <p:spPr bwMode="auto">
          <a:xfrm>
            <a:off x="1" y="915566"/>
            <a:ext cx="4283968" cy="3188396"/>
          </a:xfrm>
          <a:prstGeom prst="rect">
            <a:avLst/>
          </a:prstGeom>
          <a:noFill/>
        </p:spPr>
      </p:pic>
      <p:sp>
        <p:nvSpPr>
          <p:cNvPr id="1048586" name="矩形 259"/>
          <p:cNvSpPr>
            <a:spLocks noChangeArrowheads="1"/>
          </p:cNvSpPr>
          <p:nvPr/>
        </p:nvSpPr>
        <p:spPr bwMode="auto">
          <a:xfrm>
            <a:off x="3923928" y="2168372"/>
            <a:ext cx="5070075" cy="923544"/>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800" cap="all" dirty="0">
                <a:solidFill>
                  <a:schemeClr val="bg1">
                    <a:lumMod val="50000"/>
                  </a:schemeClr>
                </a:solidFill>
                <a:cs typeface="Arial" panose="020B0604020202020204" pitchFamily="34" charset="0"/>
              </a:rPr>
              <a:t>全球液体燃料消耗的</a:t>
            </a:r>
            <a:endParaRPr lang="zh-CN" altLang="en-US" sz="2400"/>
          </a:p>
          <a:p>
            <a:pPr algn="ctr">
              <a:buNone/>
            </a:pPr>
            <a:r>
              <a:rPr lang="zh-CN" altLang="en-US" sz="2800" cap="all" dirty="0">
                <a:solidFill>
                  <a:schemeClr val="bg1">
                    <a:lumMod val="50000"/>
                  </a:schemeClr>
                </a:solidFill>
                <a:cs typeface="Arial" panose="020B0604020202020204" pitchFamily="34" charset="0"/>
              </a:rPr>
              <a:t>二氧化碳排放量数据分析</a:t>
            </a:r>
            <a:endParaRPr lang="zh-CN" altLang="en-US" sz="2800"/>
          </a:p>
        </p:txBody>
      </p:sp>
      <p:sp>
        <p:nvSpPr>
          <p:cNvPr id="1048588" name="矩形 259"/>
          <p:cNvSpPr>
            <a:spLocks noChangeArrowheads="1"/>
          </p:cNvSpPr>
          <p:nvPr/>
        </p:nvSpPr>
        <p:spPr bwMode="auto">
          <a:xfrm>
            <a:off x="4946797" y="1394240"/>
            <a:ext cx="3024336" cy="59690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000" b="1" cap="all" dirty="0">
                <a:solidFill>
                  <a:schemeClr val="accent1"/>
                </a:solidFill>
                <a:latin typeface="Dotum" pitchFamily="34" charset="-127"/>
                <a:ea typeface="Dotum" pitchFamily="34" charset="-127"/>
                <a:cs typeface="Arial" panose="020B0604020202020204" pitchFamily="34" charset="0"/>
              </a:rPr>
              <a:t>1960-2016</a:t>
            </a:r>
            <a:endParaRPr lang="zh-CN" altLang="en-US" sz="6000" b="1" cap="all" dirty="0">
              <a:solidFill>
                <a:schemeClr val="accent1"/>
              </a:solidFill>
              <a:latin typeface="Dotum" pitchFamily="34" charset="-127"/>
              <a:ea typeface="Dotum" pitchFamily="34" charset="-127"/>
              <a:cs typeface="Arial" panose="020B0604020202020204" pitchFamily="34" charset="0"/>
            </a:endParaRPr>
          </a:p>
        </p:txBody>
      </p:sp>
      <p:sp>
        <p:nvSpPr>
          <p:cNvPr id="1048590" name="矩形 7"/>
          <p:cNvSpPr/>
          <p:nvPr/>
        </p:nvSpPr>
        <p:spPr>
          <a:xfrm>
            <a:off x="0" y="4876006"/>
            <a:ext cx="9144000" cy="267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0" name="矩形 259"/>
          <p:cNvSpPr>
            <a:spLocks noChangeArrowheads="1"/>
          </p:cNvSpPr>
          <p:nvPr/>
        </p:nvSpPr>
        <p:spPr bwMode="auto">
          <a:xfrm>
            <a:off x="4073925" y="3447015"/>
            <a:ext cx="5070075" cy="670561"/>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cap="all" dirty="0">
                <a:solidFill>
                  <a:srgbClr val="808080"/>
                </a:solidFill>
                <a:ea typeface="宋体" panose="02010600030101010101" pitchFamily="2" charset="-122"/>
                <a:cs typeface="Arial" panose="020B0604020202020204" pitchFamily="34" charset="0"/>
              </a:rPr>
              <a:t>组长：钟耀荣</a:t>
            </a:r>
            <a:endParaRPr lang="zh-CN" altLang="en-US" sz="1800"/>
          </a:p>
          <a:p>
            <a:pPr algn="ctr">
              <a:buNone/>
            </a:pPr>
            <a:r>
              <a:rPr lang="zh-CN" altLang="en-US" sz="2000" cap="all" dirty="0">
                <a:solidFill>
                  <a:srgbClr val="808080"/>
                </a:solidFill>
                <a:ea typeface="宋体" panose="02010600030101010101" pitchFamily="2" charset="-122"/>
                <a:cs typeface="Arial" panose="020B0604020202020204" pitchFamily="34" charset="0"/>
              </a:rPr>
              <a:t>组员：王美佳</a:t>
            </a:r>
            <a:r>
              <a:rPr lang="en-US" altLang="zh-CN" sz="2000" cap="all" dirty="0">
                <a:solidFill>
                  <a:srgbClr val="808080"/>
                </a:solidFill>
                <a:ea typeface="宋体" panose="02010600030101010101" pitchFamily="2" charset="-122"/>
                <a:cs typeface="Arial" panose="020B0604020202020204" pitchFamily="34" charset="0"/>
              </a:rPr>
              <a:t> </a:t>
            </a:r>
            <a:r>
              <a:rPr lang="zh-CN" altLang="zh-CN" sz="2000" cap="all" dirty="0">
                <a:solidFill>
                  <a:srgbClr val="808080"/>
                </a:solidFill>
                <a:ea typeface="宋体" panose="02010600030101010101" pitchFamily="2" charset="-122"/>
                <a:cs typeface="Arial" panose="020B0604020202020204" pitchFamily="34" charset="0"/>
              </a:rPr>
              <a:t>廖冬洁</a:t>
            </a:r>
            <a:endParaRPr lang="zh-CN" altLang="en-US" sz="2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590"/>
                                        </p:tgtEl>
                                        <p:attrNameLst>
                                          <p:attrName>style.visibility</p:attrName>
                                        </p:attrNameLst>
                                      </p:cBhvr>
                                      <p:to>
                                        <p:strVal val="visible"/>
                                      </p:to>
                                    </p:set>
                                    <p:animEffect transition="in" filter="fade">
                                      <p:cBhvr>
                                        <p:cTn id="7" dur="1000"/>
                                        <p:tgtEl>
                                          <p:spTgt spid="1048590"/>
                                        </p:tgtEl>
                                      </p:cBhvr>
                                    </p:animEffect>
                                    <p:anim calcmode="lin" valueType="num">
                                      <p:cBhvr>
                                        <p:cTn id="8" dur="1000" fill="hold"/>
                                        <p:tgtEl>
                                          <p:spTgt spid="1048590"/>
                                        </p:tgtEl>
                                        <p:attrNameLst>
                                          <p:attrName>ppt_x</p:attrName>
                                        </p:attrNameLst>
                                      </p:cBhvr>
                                      <p:tavLst>
                                        <p:tav tm="0">
                                          <p:val>
                                            <p:strVal val="#ppt_x"/>
                                          </p:val>
                                        </p:tav>
                                        <p:tav tm="100000">
                                          <p:val>
                                            <p:strVal val="#ppt_x"/>
                                          </p:val>
                                        </p:tav>
                                      </p:tavLst>
                                    </p:anim>
                                    <p:anim calcmode="lin" valueType="num">
                                      <p:cBhvr>
                                        <p:cTn id="9" dur="1000" fill="hold"/>
                                        <p:tgtEl>
                                          <p:spTgt spid="10485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500" fill="hold">
                                          <p:stCondLst>
                                            <p:cond delay="0"/>
                                          </p:stCondLst>
                                        </p:cTn>
                                        <p:tgtEl>
                                          <p:spTgt spid="2097152"/>
                                        </p:tgtEl>
                                        <p:attrNameLst>
                                          <p:attrName>style.visibility</p:attrName>
                                        </p:attrNameLst>
                                      </p:cBhvr>
                                      <p:to>
                                        <p:strVal val="visible"/>
                                      </p:to>
                                    </p:set>
                                    <p:anim calcmode="lin" valueType="num">
                                      <p:cBhvr additive="base">
                                        <p:cTn id="14" dur="500" fill="hold"/>
                                        <p:tgtEl>
                                          <p:spTgt spid="2097152"/>
                                        </p:tgtEl>
                                        <p:attrNameLst>
                                          <p:attrName>ppt_x</p:attrName>
                                        </p:attrNameLst>
                                      </p:cBhvr>
                                      <p:tavLst>
                                        <p:tav tm="0">
                                          <p:val>
                                            <p:strVal val="0-#ppt_w/2"/>
                                          </p:val>
                                        </p:tav>
                                        <p:tav tm="100000">
                                          <p:val>
                                            <p:strVal val="#ppt_x"/>
                                          </p:val>
                                        </p:tav>
                                      </p:tavLst>
                                    </p:anim>
                                    <p:anim calcmode="lin" valueType="num">
                                      <p:cBhvr additive="base">
                                        <p:cTn id="15" dur="500" fill="hold"/>
                                        <p:tgtEl>
                                          <p:spTgt spid="209715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48588"/>
                                        </p:tgtEl>
                                        <p:attrNameLst>
                                          <p:attrName>style.visibility</p:attrName>
                                        </p:attrNameLst>
                                      </p:cBhvr>
                                      <p:to>
                                        <p:strVal val="visible"/>
                                      </p:to>
                                    </p:set>
                                    <p:anim calcmode="lin" valueType="num">
                                      <p:cBhvr>
                                        <p:cTn id="19" dur="500" fill="hold"/>
                                        <p:tgtEl>
                                          <p:spTgt spid="104858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48588"/>
                                        </p:tgtEl>
                                        <p:attrNameLst>
                                          <p:attrName>ppt_y</p:attrName>
                                        </p:attrNameLst>
                                      </p:cBhvr>
                                      <p:tavLst>
                                        <p:tav tm="0">
                                          <p:val>
                                            <p:strVal val="#ppt_y"/>
                                          </p:val>
                                        </p:tav>
                                        <p:tav tm="100000">
                                          <p:val>
                                            <p:strVal val="#ppt_y"/>
                                          </p:val>
                                        </p:tav>
                                      </p:tavLst>
                                    </p:anim>
                                    <p:anim calcmode="lin" valueType="num">
                                      <p:cBhvr>
                                        <p:cTn id="21" dur="500" fill="hold"/>
                                        <p:tgtEl>
                                          <p:spTgt spid="104858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4858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48588"/>
                                        </p:tgtEl>
                                      </p:cBhvr>
                                    </p:animEffect>
                                  </p:childTnLst>
                                </p:cTn>
                              </p:par>
                            </p:childTnLst>
                          </p:cTn>
                        </p:par>
                        <p:par>
                          <p:cTn id="24" fill="hold">
                            <p:stCondLst>
                              <p:cond delay="139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1048588"/>
                                        </p:tgtEl>
                                      </p:cBhvr>
                                    </p:animEffect>
                                    <p:animScale>
                                      <p:cBhvr>
                                        <p:cTn id="27" dur="250" autoRev="1" fill="hold"/>
                                        <p:tgtEl>
                                          <p:spTgt spid="1048588"/>
                                        </p:tgtEl>
                                      </p:cBhvr>
                                      <p:by x="105000" y="105000"/>
                                    </p:animScale>
                                  </p:childTnLst>
                                </p:cTn>
                              </p:par>
                            </p:childTnLst>
                          </p:cTn>
                        </p:par>
                        <p:par>
                          <p:cTn id="28" fill="hold">
                            <p:stCondLst>
                              <p:cond delay="189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1048586"/>
                                        </p:tgtEl>
                                        <p:attrNameLst>
                                          <p:attrName>style.visibility</p:attrName>
                                        </p:attrNameLst>
                                      </p:cBhvr>
                                      <p:to>
                                        <p:strVal val="visible"/>
                                      </p:to>
                                    </p:set>
                                    <p:anim calcmode="lin" valueType="num">
                                      <p:cBhvr>
                                        <p:cTn id="31" dur="500" fill="hold"/>
                                        <p:tgtEl>
                                          <p:spTgt spid="1048586"/>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048586"/>
                                        </p:tgtEl>
                                        <p:attrNameLst>
                                          <p:attrName>ppt_y</p:attrName>
                                        </p:attrNameLst>
                                      </p:cBhvr>
                                      <p:tavLst>
                                        <p:tav tm="0">
                                          <p:val>
                                            <p:strVal val="#ppt_y"/>
                                          </p:val>
                                        </p:tav>
                                        <p:tav tm="100000">
                                          <p:val>
                                            <p:strVal val="#ppt_y"/>
                                          </p:val>
                                        </p:tav>
                                      </p:tavLst>
                                    </p:anim>
                                    <p:anim calcmode="lin" valueType="num">
                                      <p:cBhvr>
                                        <p:cTn id="33" dur="500" fill="hold"/>
                                        <p:tgtEl>
                                          <p:spTgt spid="1048586"/>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048586"/>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048586"/>
                                        </p:tgtEl>
                                      </p:cBhvr>
                                    </p:animEffect>
                                  </p:childTnLst>
                                </p:cTn>
                              </p:par>
                            </p:childTnLst>
                          </p:cTn>
                        </p:par>
                        <p:par>
                          <p:cTn id="36" fill="hold">
                            <p:stCondLst>
                              <p:cond delay="3349"/>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1048586"/>
                                        </p:tgtEl>
                                      </p:cBhvr>
                                    </p:animEffect>
                                    <p:animScale>
                                      <p:cBhvr>
                                        <p:cTn id="39" dur="250" autoRev="1" fill="hold"/>
                                        <p:tgtEl>
                                          <p:spTgt spid="1048586"/>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49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6" grpId="1"/>
      <p:bldP spid="1048588" grpId="0"/>
      <p:bldP spid="1048588" grpId="1"/>
      <p:bldP spid="1048590" grpId="0" bldLvl="0" animBg="1"/>
      <p:bldP spid="1049060" grpId="0"/>
      <p:bldP spid="104906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31"/>
          <p:cNvGrpSpPr/>
          <p:nvPr/>
        </p:nvGrpSpPr>
        <p:grpSpPr>
          <a:xfrm>
            <a:off x="6233770" y="2009004"/>
            <a:ext cx="1941267" cy="688250"/>
            <a:chOff x="5822327" y="1627381"/>
            <a:chExt cx="2836263" cy="838959"/>
          </a:xfrm>
        </p:grpSpPr>
        <p:sp>
          <p:nvSpPr>
            <p:cNvPr id="133" name="Content Placeholder 2"/>
            <p:cNvSpPr txBox="1"/>
            <p:nvPr/>
          </p:nvSpPr>
          <p:spPr>
            <a:xfrm>
              <a:off x="5822327" y="1627381"/>
              <a:ext cx="1546605" cy="31227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Content Placeholder 2"/>
            <p:cNvSpPr txBox="1"/>
            <p:nvPr/>
          </p:nvSpPr>
          <p:spPr>
            <a:xfrm>
              <a:off x="5846928" y="1885950"/>
              <a:ext cx="2811662" cy="58039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34"/>
          <p:cNvGrpSpPr/>
          <p:nvPr/>
        </p:nvGrpSpPr>
        <p:grpSpPr>
          <a:xfrm>
            <a:off x="6245309" y="3601806"/>
            <a:ext cx="1941267" cy="685491"/>
            <a:chOff x="5822327" y="1613612"/>
            <a:chExt cx="2836263" cy="835595"/>
          </a:xfrm>
        </p:grpSpPr>
        <p:sp>
          <p:nvSpPr>
            <p:cNvPr id="136" name="Content Placeholder 2"/>
            <p:cNvSpPr txBox="1"/>
            <p:nvPr/>
          </p:nvSpPr>
          <p:spPr>
            <a:xfrm>
              <a:off x="5822327" y="1613612"/>
              <a:ext cx="1529745" cy="31227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Content Placeholder 2"/>
            <p:cNvSpPr txBox="1"/>
            <p:nvPr/>
          </p:nvSpPr>
          <p:spPr>
            <a:xfrm>
              <a:off x="5846928" y="1885950"/>
              <a:ext cx="2811662" cy="56325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137"/>
          <p:cNvGrpSpPr/>
          <p:nvPr/>
        </p:nvGrpSpPr>
        <p:grpSpPr>
          <a:xfrm>
            <a:off x="258331" y="123553"/>
            <a:ext cx="2513469" cy="3372771"/>
            <a:chOff x="4783247" y="-684997"/>
            <a:chExt cx="3649550" cy="1698101"/>
          </a:xfrm>
        </p:grpSpPr>
        <p:sp>
          <p:nvSpPr>
            <p:cNvPr id="139" name="Content Placeholder 2"/>
            <p:cNvSpPr txBox="1"/>
            <p:nvPr/>
          </p:nvSpPr>
          <p:spPr>
            <a:xfrm>
              <a:off x="5133502" y="-684997"/>
              <a:ext cx="3299295" cy="36091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数据清洗</a:t>
              </a:r>
              <a:endParaRPr 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Content Placeholder 2"/>
            <p:cNvSpPr txBox="1"/>
            <p:nvPr/>
          </p:nvSpPr>
          <p:spPr>
            <a:xfrm>
              <a:off x="4783247" y="-104969"/>
              <a:ext cx="2985629" cy="1118073"/>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先将用不到的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2017-2021</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年的数据删除</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剩下的数据缺失值均用</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fillna</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函数对其进行替换</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最终数据中没有空值的数据展示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7" name="Group 143"/>
          <p:cNvGrpSpPr/>
          <p:nvPr/>
        </p:nvGrpSpPr>
        <p:grpSpPr>
          <a:xfrm flipV="1">
            <a:off x="5392167" y="3498572"/>
            <a:ext cx="824676" cy="218176"/>
            <a:chOff x="7244862" y="2564012"/>
            <a:chExt cx="1005315" cy="299674"/>
          </a:xfrm>
        </p:grpSpPr>
        <p:cxnSp>
          <p:nvCxnSpPr>
            <p:cNvPr id="145" name="Straight Connector 144"/>
            <p:cNvCxnSpPr/>
            <p:nvPr/>
          </p:nvCxnSpPr>
          <p:spPr>
            <a:xfrm flipV="1">
              <a:off x="7244862" y="2564012"/>
              <a:ext cx="393895" cy="299674"/>
            </a:xfrm>
            <a:prstGeom prst="line">
              <a:avLst/>
            </a:prstGeom>
            <a:ln w="6350">
              <a:solidFill>
                <a:schemeClr val="bg1">
                  <a:lumMod val="65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643056" y="2564012"/>
              <a:ext cx="607121" cy="0"/>
            </a:xfrm>
            <a:prstGeom prst="line">
              <a:avLst/>
            </a:prstGeom>
            <a:ln w="6350">
              <a:solidFill>
                <a:schemeClr val="bg1">
                  <a:lumMod val="65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Group 146"/>
          <p:cNvGrpSpPr/>
          <p:nvPr/>
        </p:nvGrpSpPr>
        <p:grpSpPr>
          <a:xfrm flipH="1" flipV="1">
            <a:off x="3219707" y="3498568"/>
            <a:ext cx="818479" cy="218176"/>
            <a:chOff x="7244862" y="2564012"/>
            <a:chExt cx="1005315" cy="299674"/>
          </a:xfrm>
        </p:grpSpPr>
        <p:cxnSp>
          <p:nvCxnSpPr>
            <p:cNvPr id="148" name="Straight Connector 147"/>
            <p:cNvCxnSpPr/>
            <p:nvPr/>
          </p:nvCxnSpPr>
          <p:spPr>
            <a:xfrm flipV="1">
              <a:off x="7244862" y="2564012"/>
              <a:ext cx="393895" cy="299674"/>
            </a:xfrm>
            <a:prstGeom prst="line">
              <a:avLst/>
            </a:prstGeom>
            <a:ln w="6350">
              <a:solidFill>
                <a:schemeClr val="bg1">
                  <a:lumMod val="65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643056" y="2564012"/>
              <a:ext cx="607121" cy="0"/>
            </a:xfrm>
            <a:prstGeom prst="line">
              <a:avLst/>
            </a:prstGeom>
            <a:ln w="6350">
              <a:solidFill>
                <a:schemeClr val="bg1">
                  <a:lumMod val="65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9" name="Group 149"/>
          <p:cNvGrpSpPr/>
          <p:nvPr/>
        </p:nvGrpSpPr>
        <p:grpSpPr>
          <a:xfrm>
            <a:off x="5392163" y="2113779"/>
            <a:ext cx="824676" cy="245842"/>
            <a:chOff x="7244862" y="2564012"/>
            <a:chExt cx="1005315" cy="299674"/>
          </a:xfrm>
        </p:grpSpPr>
        <p:cxnSp>
          <p:nvCxnSpPr>
            <p:cNvPr id="151" name="Straight Connector 150"/>
            <p:cNvCxnSpPr/>
            <p:nvPr/>
          </p:nvCxnSpPr>
          <p:spPr>
            <a:xfrm flipV="1">
              <a:off x="7244862" y="2564012"/>
              <a:ext cx="393895" cy="299674"/>
            </a:xfrm>
            <a:prstGeom prst="line">
              <a:avLst/>
            </a:prstGeom>
            <a:ln w="6350">
              <a:solidFill>
                <a:schemeClr val="bg1">
                  <a:lumMod val="65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643056" y="2564012"/>
              <a:ext cx="607121" cy="0"/>
            </a:xfrm>
            <a:prstGeom prst="line">
              <a:avLst/>
            </a:prstGeom>
            <a:ln w="6350">
              <a:solidFill>
                <a:schemeClr val="bg1">
                  <a:lumMod val="65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rotWithShape="1">
          <a:blip r:embed="rId1"/>
          <a:srcRect l="11761" t="-2391" r="13449" b="2391"/>
          <a:stretch>
            <a:fillRect/>
          </a:stretch>
        </p:blipFill>
        <p:spPr>
          <a:xfrm>
            <a:off x="2555776" y="827668"/>
            <a:ext cx="6237119" cy="343887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55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nodeType="withEffect">
                                  <p:stCondLst>
                                    <p:cond delay="60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6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75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474" y="-51769"/>
            <a:ext cx="2236691" cy="2227541"/>
            <a:chOff x="4915686" y="1365210"/>
            <a:chExt cx="3794055" cy="3749610"/>
          </a:xfrm>
        </p:grpSpPr>
        <p:sp>
          <p:nvSpPr>
            <p:cNvPr id="7" name="空心弧 6"/>
            <p:cNvSpPr>
              <a:spLocks noChangeAspect="1"/>
            </p:cNvSpPr>
            <p:nvPr/>
          </p:nvSpPr>
          <p:spPr>
            <a:xfrm rot="9198756">
              <a:off x="5179436" y="1509805"/>
              <a:ext cx="3530305" cy="3530305"/>
            </a:xfrm>
            <a:prstGeom prst="blockArc">
              <a:avLst>
                <a:gd name="adj1" fmla="val 6741740"/>
                <a:gd name="adj2" fmla="val 1597257"/>
                <a:gd name="adj3" fmla="val 5428"/>
              </a:avLst>
            </a:prstGeom>
            <a:solidFill>
              <a:schemeClr val="accent5"/>
            </a:solidFill>
            <a:ln>
              <a:noFill/>
            </a:ln>
          </p:spPr>
          <p:txBody>
            <a:bodyPr vert="horz" wrap="square" lIns="43540" tIns="21770" rIns="43540" bIns="21770" numCol="1" anchor="t" anchorCtr="0" compatLnSpc="1"/>
            <a:lstStyle/>
            <a:p>
              <a:endParaRPr lang="zh-CN" altLang="en-US" sz="900" dirty="0">
                <a:solidFill>
                  <a:prstClr val="black"/>
                </a:solidFill>
                <a:latin typeface="Calibri" panose="020F0502020204030204"/>
                <a:ea typeface="宋体" panose="02010600030101010101" pitchFamily="2" charset="-122"/>
              </a:endParaRPr>
            </a:p>
          </p:txBody>
        </p:sp>
        <p:sp>
          <p:nvSpPr>
            <p:cNvPr id="8" name="空心弧 7"/>
            <p:cNvSpPr>
              <a:spLocks noChangeAspect="1"/>
            </p:cNvSpPr>
            <p:nvPr/>
          </p:nvSpPr>
          <p:spPr>
            <a:xfrm rot="14609616">
              <a:off x="4915687" y="1365209"/>
              <a:ext cx="3749610" cy="3749612"/>
            </a:xfrm>
            <a:prstGeom prst="blockArc">
              <a:avLst>
                <a:gd name="adj1" fmla="val 17674159"/>
                <a:gd name="adj2" fmla="val 1623635"/>
                <a:gd name="adj3" fmla="val 14268"/>
              </a:avLst>
            </a:prstGeom>
            <a:solidFill>
              <a:schemeClr val="accent5"/>
            </a:solidFill>
            <a:ln>
              <a:noFill/>
            </a:ln>
          </p:spPr>
          <p:txBody>
            <a:bodyPr vert="horz" wrap="square" lIns="68564" tIns="34282" rIns="68564" bIns="34282" numCol="1" anchor="t" anchorCtr="0" compatLnSpc="1"/>
            <a:lstStyle/>
            <a:p>
              <a:endParaRPr lang="zh-CN" altLang="en-US" sz="1400" dirty="0">
                <a:solidFill>
                  <a:prstClr val="black"/>
                </a:solidFill>
                <a:latin typeface="Calibri" panose="020F0502020204030204"/>
                <a:ea typeface="宋体" panose="02010600030101010101" pitchFamily="2" charset="-122"/>
              </a:endParaRPr>
            </a:p>
          </p:txBody>
        </p:sp>
        <p:sp>
          <p:nvSpPr>
            <p:cNvPr id="9" name="TextBox 240"/>
            <p:cNvSpPr txBox="1"/>
            <p:nvPr/>
          </p:nvSpPr>
          <p:spPr>
            <a:xfrm>
              <a:off x="5336932" y="2578683"/>
              <a:ext cx="3184660" cy="1018046"/>
            </a:xfrm>
            <a:prstGeom prst="rect">
              <a:avLst/>
            </a:prstGeom>
            <a:noFill/>
          </p:spPr>
          <p:txBody>
            <a:bodyPr wrap="none" rtlCol="0">
              <a:spAutoFit/>
            </a:bodyPr>
            <a:lstStyle/>
            <a:p>
              <a:pPr algn="ctr">
                <a:defRPr/>
              </a:pPr>
              <a:r>
                <a:rPr lang="zh-CN" altLang="en-US" sz="3300"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rPr>
                <a:t>编码转换</a:t>
              </a:r>
              <a:endParaRPr lang="zh-CN" altLang="en-US" sz="3300"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grpSp>
        <p:nvGrpSpPr>
          <p:cNvPr id="10" name="组合 9"/>
          <p:cNvGrpSpPr/>
          <p:nvPr/>
        </p:nvGrpSpPr>
        <p:grpSpPr>
          <a:xfrm>
            <a:off x="4864204" y="1319414"/>
            <a:ext cx="1508936" cy="1508938"/>
            <a:chOff x="7946402" y="1730470"/>
            <a:chExt cx="2559577" cy="2559579"/>
          </a:xfrm>
        </p:grpSpPr>
        <p:sp>
          <p:nvSpPr>
            <p:cNvPr id="11" name="空心弧 10"/>
            <p:cNvSpPr>
              <a:spLocks noChangeAspect="1"/>
            </p:cNvSpPr>
            <p:nvPr/>
          </p:nvSpPr>
          <p:spPr>
            <a:xfrm rot="9198756">
              <a:off x="8090648" y="1866005"/>
              <a:ext cx="2288503" cy="2288503"/>
            </a:xfrm>
            <a:prstGeom prst="blockArc">
              <a:avLst>
                <a:gd name="adj1" fmla="val 6741740"/>
                <a:gd name="adj2" fmla="val 1597257"/>
                <a:gd name="adj3" fmla="val 5428"/>
              </a:avLst>
            </a:prstGeom>
            <a:solidFill>
              <a:schemeClr val="tx1">
                <a:lumMod val="50000"/>
                <a:lumOff val="50000"/>
              </a:schemeClr>
            </a:solidFill>
            <a:ln>
              <a:noFill/>
            </a:ln>
          </p:spPr>
          <p:txBody>
            <a:bodyPr vert="horz" wrap="square" lIns="43540" tIns="21770" rIns="43540" bIns="21770" numCol="1" anchor="t" anchorCtr="0" compatLnSpc="1"/>
            <a:lstStyle/>
            <a:p>
              <a:endParaRPr lang="zh-CN" altLang="en-US" sz="900" dirty="0">
                <a:solidFill>
                  <a:prstClr val="black"/>
                </a:solidFill>
                <a:latin typeface="Calibri" panose="020F0502020204030204"/>
                <a:ea typeface="宋体" panose="02010600030101010101" pitchFamily="2" charset="-122"/>
              </a:endParaRPr>
            </a:p>
          </p:txBody>
        </p:sp>
        <p:sp>
          <p:nvSpPr>
            <p:cNvPr id="12" name="空心弧 11"/>
            <p:cNvSpPr>
              <a:spLocks noChangeAspect="1"/>
            </p:cNvSpPr>
            <p:nvPr/>
          </p:nvSpPr>
          <p:spPr>
            <a:xfrm rot="14609616">
              <a:off x="7946401" y="1730471"/>
              <a:ext cx="2559579" cy="2559577"/>
            </a:xfrm>
            <a:prstGeom prst="blockArc">
              <a:avLst>
                <a:gd name="adj1" fmla="val 6812137"/>
                <a:gd name="adj2" fmla="val 1623635"/>
                <a:gd name="adj3" fmla="val 14268"/>
              </a:avLst>
            </a:prstGeom>
            <a:solidFill>
              <a:schemeClr val="accent3"/>
            </a:solidFill>
            <a:ln>
              <a:noFill/>
            </a:ln>
          </p:spPr>
          <p:txBody>
            <a:bodyPr vert="horz" wrap="square" lIns="68564" tIns="34282" rIns="68564" bIns="34282" numCol="1" anchor="t" anchorCtr="0" compatLnSpc="1"/>
            <a:lstStyle/>
            <a:p>
              <a:endParaRPr lang="zh-CN" altLang="en-US" sz="1400" dirty="0">
                <a:solidFill>
                  <a:prstClr val="black"/>
                </a:solidFill>
                <a:latin typeface="Calibri" panose="020F0502020204030204"/>
                <a:ea typeface="宋体" panose="02010600030101010101" pitchFamily="2" charset="-122"/>
              </a:endParaRPr>
            </a:p>
          </p:txBody>
        </p:sp>
        <p:sp>
          <p:nvSpPr>
            <p:cNvPr id="13" name="TextBox 240"/>
            <p:cNvSpPr txBox="1"/>
            <p:nvPr/>
          </p:nvSpPr>
          <p:spPr>
            <a:xfrm>
              <a:off x="8487668" y="2579951"/>
              <a:ext cx="1477037" cy="1018045"/>
            </a:xfrm>
            <a:prstGeom prst="rect">
              <a:avLst/>
            </a:prstGeom>
            <a:noFill/>
          </p:spPr>
          <p:txBody>
            <a:bodyPr wrap="none" rtlCol="0">
              <a:spAutoFit/>
            </a:bodyPr>
            <a:lstStyle/>
            <a:p>
              <a:pPr algn="ctr">
                <a:defRPr/>
              </a:pPr>
              <a:r>
                <a:rPr lang="en-US" altLang="zh-CN" sz="3300" kern="0" dirty="0">
                  <a:solidFill>
                    <a:schemeClr val="accent3"/>
                  </a:solidFill>
                  <a:latin typeface="Impact" panose="020B0806030902050204" pitchFamily="34" charset="0"/>
                  <a:ea typeface="Arial Unicode MS" panose="020B0604020202020204" pitchFamily="34" charset="-122"/>
                  <a:cs typeface="Arial Unicode MS" panose="020B0604020202020204" pitchFamily="34" charset="-122"/>
                </a:rPr>
                <a:t>75%</a:t>
              </a:r>
              <a:endParaRPr lang="zh-CN" altLang="en-US" sz="3300" kern="0" dirty="0">
                <a:solidFill>
                  <a:schemeClr val="accent3"/>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4" name="TextBox 174"/>
          <p:cNvSpPr txBox="1"/>
          <p:nvPr/>
        </p:nvSpPr>
        <p:spPr>
          <a:xfrm>
            <a:off x="395548" y="2335999"/>
            <a:ext cx="1686715" cy="1954375"/>
          </a:xfrm>
          <a:prstGeom prst="rect">
            <a:avLst/>
          </a:prstGeom>
          <a:noFill/>
        </p:spPr>
        <p:txBody>
          <a:bodyPr wrap="square" lIns="91435" tIns="45717" rIns="91435" bIns="45717" rtlCol="0">
            <a:spAutoFit/>
          </a:bodyPr>
          <a:lstStyle/>
          <a:p>
            <a:pPr marL="171450" indent="-171450" algn="just">
              <a:buFont typeface="Arial" panose="020B0604020202020204" pitchFamily="34" charset="0"/>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先将国家名称与编码用切片的方法取出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对取出的数据遍历，将国家全称加入到原表中，缺失值用</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miss</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代替</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174"/>
          <p:cNvSpPr txBox="1"/>
          <p:nvPr/>
        </p:nvSpPr>
        <p:spPr>
          <a:xfrm>
            <a:off x="2798641" y="3361187"/>
            <a:ext cx="1557391"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175"/>
          <p:cNvSpPr txBox="1"/>
          <p:nvPr/>
        </p:nvSpPr>
        <p:spPr>
          <a:xfrm>
            <a:off x="2795277"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174"/>
          <p:cNvSpPr txBox="1"/>
          <p:nvPr/>
        </p:nvSpPr>
        <p:spPr>
          <a:xfrm>
            <a:off x="4948401" y="3361187"/>
            <a:ext cx="1582064"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75"/>
          <p:cNvSpPr txBox="1"/>
          <p:nvPr/>
        </p:nvSpPr>
        <p:spPr>
          <a:xfrm>
            <a:off x="4945037"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0" name="组合 20"/>
          <p:cNvGrpSpPr/>
          <p:nvPr/>
        </p:nvGrpSpPr>
        <p:grpSpPr>
          <a:xfrm>
            <a:off x="6896603" y="1319414"/>
            <a:ext cx="1508936" cy="1508938"/>
            <a:chOff x="7946402" y="1730470"/>
            <a:chExt cx="2559577" cy="2559579"/>
          </a:xfrm>
        </p:grpSpPr>
        <p:sp>
          <p:nvSpPr>
            <p:cNvPr id="22" name="空心弧 21"/>
            <p:cNvSpPr>
              <a:spLocks noChangeAspect="1"/>
            </p:cNvSpPr>
            <p:nvPr/>
          </p:nvSpPr>
          <p:spPr>
            <a:xfrm rot="9198756">
              <a:off x="8090648" y="1866005"/>
              <a:ext cx="2288503" cy="2288503"/>
            </a:xfrm>
            <a:prstGeom prst="blockArc">
              <a:avLst>
                <a:gd name="adj1" fmla="val 6741740"/>
                <a:gd name="adj2" fmla="val 1597257"/>
                <a:gd name="adj3" fmla="val 5428"/>
              </a:avLst>
            </a:prstGeom>
            <a:solidFill>
              <a:schemeClr val="tx1">
                <a:lumMod val="50000"/>
                <a:lumOff val="50000"/>
              </a:schemeClr>
            </a:solidFill>
            <a:ln>
              <a:noFill/>
            </a:ln>
          </p:spPr>
          <p:txBody>
            <a:bodyPr vert="horz" wrap="square" lIns="43540" tIns="21770" rIns="43540" bIns="21770" numCol="1" anchor="t" anchorCtr="0" compatLnSpc="1"/>
            <a:lstStyle/>
            <a:p>
              <a:endParaRPr lang="zh-CN" altLang="en-US" sz="900" dirty="0">
                <a:solidFill>
                  <a:prstClr val="black"/>
                </a:solidFill>
                <a:latin typeface="Calibri" panose="020F0502020204030204"/>
                <a:ea typeface="宋体" panose="02010600030101010101" pitchFamily="2" charset="-122"/>
              </a:endParaRPr>
            </a:p>
          </p:txBody>
        </p:sp>
        <p:sp>
          <p:nvSpPr>
            <p:cNvPr id="23" name="空心弧 22"/>
            <p:cNvSpPr>
              <a:spLocks noChangeAspect="1"/>
            </p:cNvSpPr>
            <p:nvPr/>
          </p:nvSpPr>
          <p:spPr>
            <a:xfrm rot="14609616">
              <a:off x="7946401" y="1730471"/>
              <a:ext cx="2559579" cy="2559577"/>
            </a:xfrm>
            <a:prstGeom prst="blockArc">
              <a:avLst>
                <a:gd name="adj1" fmla="val 3534681"/>
                <a:gd name="adj2" fmla="val 1623635"/>
                <a:gd name="adj3" fmla="val 14268"/>
              </a:avLst>
            </a:prstGeom>
            <a:solidFill>
              <a:schemeClr val="accent4"/>
            </a:solidFill>
            <a:ln>
              <a:noFill/>
            </a:ln>
          </p:spPr>
          <p:txBody>
            <a:bodyPr vert="horz" wrap="square" lIns="68564" tIns="34282" rIns="68564" bIns="34282" numCol="1" anchor="t" anchorCtr="0" compatLnSpc="1"/>
            <a:lstStyle/>
            <a:p>
              <a:endParaRPr lang="zh-CN" altLang="en-US" sz="1400" dirty="0">
                <a:solidFill>
                  <a:prstClr val="black"/>
                </a:solidFill>
                <a:latin typeface="Calibri" panose="020F0502020204030204"/>
                <a:ea typeface="宋体" panose="02010600030101010101" pitchFamily="2" charset="-122"/>
              </a:endParaRPr>
            </a:p>
          </p:txBody>
        </p:sp>
        <p:sp>
          <p:nvSpPr>
            <p:cNvPr id="24" name="TextBox 240"/>
            <p:cNvSpPr txBox="1"/>
            <p:nvPr/>
          </p:nvSpPr>
          <p:spPr>
            <a:xfrm>
              <a:off x="8433290" y="2579951"/>
              <a:ext cx="1585804" cy="1018045"/>
            </a:xfrm>
            <a:prstGeom prst="rect">
              <a:avLst/>
            </a:prstGeom>
            <a:noFill/>
          </p:spPr>
          <p:txBody>
            <a:bodyPr wrap="none" rtlCol="0">
              <a:spAutoFit/>
            </a:bodyPr>
            <a:lstStyle/>
            <a:p>
              <a:pPr algn="ctr">
                <a:defRPr/>
              </a:pPr>
              <a:r>
                <a:rPr lang="en-US" altLang="zh-CN" sz="3300" kern="0" dirty="0">
                  <a:solidFill>
                    <a:schemeClr val="accent4"/>
                  </a:solidFill>
                  <a:latin typeface="Impact" panose="020B0806030902050204" pitchFamily="34" charset="0"/>
                  <a:ea typeface="Arial Unicode MS" panose="020B0604020202020204" pitchFamily="34" charset="-122"/>
                  <a:cs typeface="Arial Unicode MS" panose="020B0604020202020204" pitchFamily="34" charset="-122"/>
                </a:rPr>
                <a:t>90%</a:t>
              </a:r>
              <a:endParaRPr lang="zh-CN" altLang="en-US" sz="3300" kern="0" dirty="0">
                <a:solidFill>
                  <a:schemeClr val="accent4"/>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25" name="TextBox 174"/>
          <p:cNvSpPr txBox="1"/>
          <p:nvPr/>
        </p:nvSpPr>
        <p:spPr>
          <a:xfrm>
            <a:off x="6889439" y="3361187"/>
            <a:ext cx="1582064"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175"/>
          <p:cNvSpPr txBox="1"/>
          <p:nvPr/>
        </p:nvSpPr>
        <p:spPr>
          <a:xfrm>
            <a:off x="6886076"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a:stretch>
            <a:fillRect/>
          </a:stretch>
        </p:blipFill>
        <p:spPr>
          <a:xfrm>
            <a:off x="2523655" y="195486"/>
            <a:ext cx="6013945" cy="408979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horizontal)">
                                      <p:cBhvr>
                                        <p:cTn id="29" dur="500"/>
                                        <p:tgtEl>
                                          <p:spTgt spid="1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a:xfrm>
            <a:off x="0" y="1711325"/>
            <a:ext cx="4300538" cy="2863850"/>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anchor="ctr"/>
          <a:lstStyle/>
          <a:p>
            <a:pPr algn="ctr" defTabSz="685800">
              <a:defRPr/>
            </a:pPr>
            <a:endParaRPr lang="zh-CN" altLang="en-US" sz="1400" dirty="0"/>
          </a:p>
        </p:txBody>
      </p:sp>
      <p:grpSp>
        <p:nvGrpSpPr>
          <p:cNvPr id="3" name="原创设计师QQ598969553      _2"/>
          <p:cNvGrpSpPr/>
          <p:nvPr/>
        </p:nvGrpSpPr>
        <p:grpSpPr bwMode="auto">
          <a:xfrm>
            <a:off x="4643954" y="23495"/>
            <a:ext cx="4056063" cy="1616075"/>
            <a:chOff x="974314" y="1232293"/>
            <a:chExt cx="7188447" cy="2864939"/>
          </a:xfrm>
        </p:grpSpPr>
        <p:sp>
          <p:nvSpPr>
            <p:cNvPr id="4" name="Freeform 5"/>
            <p:cNvSpPr/>
            <p:nvPr/>
          </p:nvSpPr>
          <p:spPr bwMode="auto">
            <a:xfrm>
              <a:off x="2077199" y="2540933"/>
              <a:ext cx="624593" cy="1539413"/>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5" name="Freeform 6"/>
            <p:cNvSpPr/>
            <p:nvPr/>
          </p:nvSpPr>
          <p:spPr bwMode="auto">
            <a:xfrm>
              <a:off x="2701792" y="2540933"/>
              <a:ext cx="621780" cy="1539413"/>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6" name="Freeform 5"/>
            <p:cNvSpPr/>
            <p:nvPr/>
          </p:nvSpPr>
          <p:spPr bwMode="auto">
            <a:xfrm>
              <a:off x="3014089" y="1778264"/>
              <a:ext cx="621779" cy="2302083"/>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alpha val="95000"/>
              </a:schemeClr>
            </a:solidFill>
            <a:ln>
              <a:noFill/>
            </a:ln>
          </p:spPr>
          <p:txBody>
            <a:bodyPr lIns="68580" tIns="34290" rIns="68580" bIns="34290"/>
            <a:lstStyle/>
            <a:p>
              <a:pPr defTabSz="685800">
                <a:defRPr/>
              </a:pPr>
              <a:endParaRPr lang="en-US" sz="1000" dirty="0"/>
            </a:p>
          </p:txBody>
        </p:sp>
        <p:sp>
          <p:nvSpPr>
            <p:cNvPr id="7" name="Freeform 6"/>
            <p:cNvSpPr/>
            <p:nvPr/>
          </p:nvSpPr>
          <p:spPr bwMode="auto">
            <a:xfrm>
              <a:off x="3635868" y="1778264"/>
              <a:ext cx="624593" cy="2302083"/>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8" name="Freeform 5"/>
            <p:cNvSpPr/>
            <p:nvPr/>
          </p:nvSpPr>
          <p:spPr bwMode="auto">
            <a:xfrm>
              <a:off x="1143123" y="3247319"/>
              <a:ext cx="621780" cy="8330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alpha val="95000"/>
              </a:schemeClr>
            </a:solidFill>
            <a:ln>
              <a:noFill/>
            </a:ln>
          </p:spPr>
          <p:txBody>
            <a:bodyPr lIns="68580" tIns="34290" rIns="68580" bIns="34290"/>
            <a:lstStyle/>
            <a:p>
              <a:pPr defTabSz="685800">
                <a:defRPr/>
              </a:pPr>
              <a:endParaRPr lang="en-US" sz="1000" dirty="0"/>
            </a:p>
          </p:txBody>
        </p:sp>
        <p:sp>
          <p:nvSpPr>
            <p:cNvPr id="9" name="Freeform 6"/>
            <p:cNvSpPr/>
            <p:nvPr/>
          </p:nvSpPr>
          <p:spPr bwMode="auto">
            <a:xfrm>
              <a:off x="1764903" y="3247319"/>
              <a:ext cx="624593" cy="8330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0" name="Freeform 5"/>
            <p:cNvSpPr/>
            <p:nvPr/>
          </p:nvSpPr>
          <p:spPr bwMode="auto">
            <a:xfrm>
              <a:off x="3948165" y="2833619"/>
              <a:ext cx="624593" cy="1246728"/>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11" name="Freeform 6"/>
            <p:cNvSpPr/>
            <p:nvPr/>
          </p:nvSpPr>
          <p:spPr bwMode="auto">
            <a:xfrm>
              <a:off x="4572758" y="2833619"/>
              <a:ext cx="621779" cy="1246728"/>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12" name="Freeform 5"/>
            <p:cNvSpPr/>
            <p:nvPr/>
          </p:nvSpPr>
          <p:spPr bwMode="auto">
            <a:xfrm>
              <a:off x="4885054" y="2217292"/>
              <a:ext cx="621780" cy="1863055"/>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solidFill>
            <a:ln>
              <a:noFill/>
            </a:ln>
          </p:spPr>
          <p:txBody>
            <a:bodyPr lIns="68580" tIns="34290" rIns="68580" bIns="34290"/>
            <a:lstStyle/>
            <a:p>
              <a:pPr defTabSz="685800">
                <a:defRPr/>
              </a:pPr>
              <a:endParaRPr lang="en-US" sz="1000" dirty="0"/>
            </a:p>
          </p:txBody>
        </p:sp>
        <p:sp>
          <p:nvSpPr>
            <p:cNvPr id="13" name="Freeform 6"/>
            <p:cNvSpPr/>
            <p:nvPr/>
          </p:nvSpPr>
          <p:spPr bwMode="auto">
            <a:xfrm>
              <a:off x="5506834" y="2217292"/>
              <a:ext cx="624593" cy="1863055"/>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4" name="Freeform 5"/>
            <p:cNvSpPr/>
            <p:nvPr/>
          </p:nvSpPr>
          <p:spPr bwMode="auto">
            <a:xfrm>
              <a:off x="5819130" y="3438690"/>
              <a:ext cx="624593" cy="641656"/>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15" name="Freeform 6"/>
            <p:cNvSpPr/>
            <p:nvPr/>
          </p:nvSpPr>
          <p:spPr bwMode="auto">
            <a:xfrm>
              <a:off x="6443723" y="3438690"/>
              <a:ext cx="621780" cy="641656"/>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16" name="Freeform 5"/>
            <p:cNvSpPr/>
            <p:nvPr/>
          </p:nvSpPr>
          <p:spPr bwMode="auto">
            <a:xfrm>
              <a:off x="6753206" y="3247319"/>
              <a:ext cx="624593" cy="8330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solidFill>
            <a:ln>
              <a:noFill/>
            </a:ln>
          </p:spPr>
          <p:txBody>
            <a:bodyPr lIns="68580" tIns="34290" rIns="68580" bIns="34290"/>
            <a:lstStyle/>
            <a:p>
              <a:pPr defTabSz="685800">
                <a:defRPr/>
              </a:pPr>
              <a:endParaRPr lang="en-US" sz="1000" dirty="0"/>
            </a:p>
          </p:txBody>
        </p:sp>
        <p:sp>
          <p:nvSpPr>
            <p:cNvPr id="17" name="Freeform 6"/>
            <p:cNvSpPr/>
            <p:nvPr/>
          </p:nvSpPr>
          <p:spPr bwMode="auto">
            <a:xfrm>
              <a:off x="7377799" y="3247319"/>
              <a:ext cx="624593" cy="8330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8" name="Oval 88"/>
            <p:cNvSpPr/>
            <p:nvPr/>
          </p:nvSpPr>
          <p:spPr>
            <a:xfrm>
              <a:off x="1545452" y="2701348"/>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19" name="Oval 89"/>
            <p:cNvSpPr/>
            <p:nvPr/>
          </p:nvSpPr>
          <p:spPr>
            <a:xfrm>
              <a:off x="2482340" y="1992149"/>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0" name="Oval 90"/>
            <p:cNvSpPr/>
            <p:nvPr/>
          </p:nvSpPr>
          <p:spPr>
            <a:xfrm>
              <a:off x="3416416" y="1232293"/>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AU" sz="1100" dirty="0">
                <a:solidFill>
                  <a:schemeClr val="bg1"/>
                </a:solidFill>
                <a:latin typeface="FontAwesome" pitchFamily="2" charset="0"/>
              </a:endParaRPr>
            </a:p>
          </p:txBody>
        </p:sp>
        <p:sp>
          <p:nvSpPr>
            <p:cNvPr id="21" name="Oval 91"/>
            <p:cNvSpPr/>
            <p:nvPr/>
          </p:nvSpPr>
          <p:spPr>
            <a:xfrm>
              <a:off x="4353307" y="2287648"/>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AU" sz="1100" dirty="0">
                <a:solidFill>
                  <a:schemeClr val="bg1"/>
                </a:solidFill>
                <a:latin typeface="FontAwesome" pitchFamily="2" charset="0"/>
              </a:endParaRPr>
            </a:p>
          </p:txBody>
        </p:sp>
        <p:sp>
          <p:nvSpPr>
            <p:cNvPr id="22" name="Oval 92"/>
            <p:cNvSpPr/>
            <p:nvPr/>
          </p:nvSpPr>
          <p:spPr>
            <a:xfrm>
              <a:off x="5287383" y="1671321"/>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latin typeface="FontAwesome" pitchFamily="2" charset="0"/>
              </a:endParaRPr>
            </a:p>
          </p:txBody>
        </p:sp>
        <p:sp>
          <p:nvSpPr>
            <p:cNvPr id="23" name="Oval 93"/>
            <p:cNvSpPr/>
            <p:nvPr/>
          </p:nvSpPr>
          <p:spPr>
            <a:xfrm>
              <a:off x="6229898" y="2892719"/>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4" name="Oval 94"/>
            <p:cNvSpPr/>
            <p:nvPr/>
          </p:nvSpPr>
          <p:spPr>
            <a:xfrm>
              <a:off x="7158347" y="2701348"/>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5" name="Rectangle 95"/>
            <p:cNvSpPr/>
            <p:nvPr/>
          </p:nvSpPr>
          <p:spPr>
            <a:xfrm>
              <a:off x="974314" y="4069089"/>
              <a:ext cx="7188447" cy="28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000" dirty="0"/>
            </a:p>
          </p:txBody>
        </p:sp>
      </p:grpSp>
      <p:sp>
        <p:nvSpPr>
          <p:cNvPr id="26" name="原创设计师QQ598969553      _3"/>
          <p:cNvSpPr/>
          <p:nvPr/>
        </p:nvSpPr>
        <p:spPr>
          <a:xfrm>
            <a:off x="0" y="1711325"/>
            <a:ext cx="4323715" cy="28638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anchor="ctr"/>
          <a:lstStyle/>
          <a:p>
            <a:pPr algn="ctr" defTabSz="685800">
              <a:defRPr/>
            </a:pPr>
            <a:endParaRPr lang="zh-CN" altLang="en-US" sz="1400" dirty="0"/>
          </a:p>
        </p:txBody>
      </p:sp>
      <p:sp>
        <p:nvSpPr>
          <p:cNvPr id="27" name="原创设计师QQ598969553      _4"/>
          <p:cNvSpPr txBox="1"/>
          <p:nvPr/>
        </p:nvSpPr>
        <p:spPr bwMode="auto">
          <a:xfrm>
            <a:off x="327026" y="2714625"/>
            <a:ext cx="3324225" cy="1614488"/>
          </a:xfrm>
          <a:prstGeom prst="rect">
            <a:avLst/>
          </a:prstGeom>
          <a:noFill/>
          <a:ln w="9525">
            <a:noFill/>
            <a:miter lim="800000"/>
          </a:ln>
        </p:spPr>
        <p:txBody>
          <a:bodyPr lIns="91435" tIns="45717" rIns="91435" bIns="45717"/>
          <a:lstStyle/>
          <a:p>
            <a:pPr defTabSz="1087120">
              <a:lnSpc>
                <a:spcPct val="120000"/>
              </a:lnSpc>
            </a:pPr>
            <a:r>
              <a:rPr lang="en-US" altLang="zh-CN" sz="1000" dirty="0">
                <a:solidFill>
                  <a:schemeClr val="bg1"/>
                </a:solidFill>
              </a:rPr>
              <a:t>There are many variations of passages of </a:t>
            </a:r>
            <a:r>
              <a:rPr lang="en-US" altLang="zh-CN" sz="1000" dirty="0" err="1">
                <a:solidFill>
                  <a:schemeClr val="bg1"/>
                </a:solidFill>
              </a:rPr>
              <a:t>Lorem</a:t>
            </a:r>
            <a:r>
              <a:rPr lang="en-US" altLang="zh-CN" sz="1000" dirty="0">
                <a:solidFill>
                  <a:schemeClr val="bg1"/>
                </a:solidFill>
              </a:rPr>
              <a:t> available, but the majority have suffered alteration in some form, by injected humor There are many variations of passages of </a:t>
            </a:r>
            <a:r>
              <a:rPr lang="en-US" altLang="zh-CN" sz="1000" dirty="0" err="1">
                <a:solidFill>
                  <a:schemeClr val="bg1"/>
                </a:solidFill>
              </a:rPr>
              <a:t>Lorem</a:t>
            </a:r>
            <a:r>
              <a:rPr lang="en-US" altLang="zh-CN" sz="1000" dirty="0">
                <a:solidFill>
                  <a:schemeClr val="bg1"/>
                </a:solidFill>
              </a:rPr>
              <a:t> available, but the majority have suffered alteration in some form There are many variations of passages of </a:t>
            </a:r>
            <a:r>
              <a:rPr lang="en-US" altLang="zh-CN" sz="1000" dirty="0" err="1">
                <a:solidFill>
                  <a:schemeClr val="bg1"/>
                </a:solidFill>
              </a:rPr>
              <a:t>Lorem</a:t>
            </a:r>
            <a:r>
              <a:rPr lang="en-US" altLang="zh-CN" sz="1000" dirty="0">
                <a:solidFill>
                  <a:schemeClr val="bg1"/>
                </a:solidFill>
              </a:rPr>
              <a:t> available, but the majority have suffered</a:t>
            </a:r>
            <a:endParaRPr lang="en-US" altLang="zh-CN" sz="1000" dirty="0">
              <a:solidFill>
                <a:schemeClr val="bg1"/>
              </a:solidFill>
              <a:cs typeface="Arial" panose="020B0604020202020204" pitchFamily="34" charset="0"/>
            </a:endParaRPr>
          </a:p>
        </p:txBody>
      </p:sp>
      <p:sp>
        <p:nvSpPr>
          <p:cNvPr id="28" name="原创设计师QQ598969553      _5"/>
          <p:cNvSpPr txBox="1">
            <a:spLocks noChangeArrowheads="1"/>
          </p:cNvSpPr>
          <p:nvPr/>
        </p:nvSpPr>
        <p:spPr bwMode="auto">
          <a:xfrm>
            <a:off x="367141" y="1956299"/>
            <a:ext cx="2908715" cy="400103"/>
          </a:xfrm>
          <a:prstGeom prst="rect">
            <a:avLst/>
          </a:prstGeom>
          <a:noFill/>
          <a:ln w="9525">
            <a:noFill/>
            <a:miter lim="800000"/>
          </a:ln>
        </p:spPr>
        <p:txBody>
          <a:bodyPr wrap="square" lIns="91435" tIns="45717" rIns="91435" bIns="45717">
            <a:spAutoFit/>
          </a:bodyPr>
          <a:lstStyle/>
          <a:p>
            <a:pPr eaLnBrk="1" hangingPunct="1"/>
            <a:r>
              <a:rPr lang="zh-CN" altLang="en-US" sz="2000" dirty="0">
                <a:solidFill>
                  <a:schemeClr val="bg1"/>
                </a:solidFill>
              </a:rPr>
              <a:t>最终数据大小</a:t>
            </a:r>
            <a:endParaRPr lang="zh-CN" altLang="en-US" sz="2000" dirty="0">
              <a:solidFill>
                <a:schemeClr val="bg1"/>
              </a:solidFill>
            </a:endParaRPr>
          </a:p>
        </p:txBody>
      </p:sp>
      <p:sp>
        <p:nvSpPr>
          <p:cNvPr id="29" name="原创设计师QQ598969553      _6"/>
          <p:cNvSpPr txBox="1">
            <a:spLocks noChangeArrowheads="1"/>
          </p:cNvSpPr>
          <p:nvPr/>
        </p:nvSpPr>
        <p:spPr bwMode="auto">
          <a:xfrm>
            <a:off x="4990465" y="1734822"/>
            <a:ext cx="2334759" cy="369326"/>
          </a:xfrm>
          <a:prstGeom prst="rect">
            <a:avLst/>
          </a:prstGeom>
          <a:noFill/>
          <a:ln w="9525">
            <a:noFill/>
            <a:miter lim="800000"/>
          </a:ln>
        </p:spPr>
        <p:txBody>
          <a:bodyPr wrap="square" lIns="91435" tIns="45717" rIns="91435" bIns="45717">
            <a:spAutoFit/>
          </a:bodyPr>
          <a:lstStyle/>
          <a:p>
            <a:pPr eaLnBrk="1" hangingPunct="1"/>
            <a:r>
              <a:rPr lang="zh-CN" altLang="en-US" dirty="0"/>
              <a:t>显示没有空值的截图</a:t>
            </a:r>
            <a:endParaRPr lang="zh-CN" altLang="en-US" dirty="0"/>
          </a:p>
        </p:txBody>
      </p:sp>
      <p:pic>
        <p:nvPicPr>
          <p:cNvPr id="31" name="图片 30"/>
          <p:cNvPicPr>
            <a:picLocks noChangeAspect="1"/>
          </p:cNvPicPr>
          <p:nvPr>
            <p:custDataLst>
              <p:tags r:id="rId2"/>
            </p:custDataLst>
          </p:nvPr>
        </p:nvPicPr>
        <p:blipFill>
          <a:blip r:embed="rId3"/>
          <a:stretch>
            <a:fillRect/>
          </a:stretch>
        </p:blipFill>
        <p:spPr>
          <a:xfrm>
            <a:off x="5003800" y="2146300"/>
            <a:ext cx="3401060" cy="2736850"/>
          </a:xfrm>
          <a:prstGeom prst="rect">
            <a:avLst/>
          </a:prstGeom>
        </p:spPr>
      </p:pic>
      <p:pic>
        <p:nvPicPr>
          <p:cNvPr id="32" name="图片 31"/>
          <p:cNvPicPr>
            <a:picLocks noChangeAspect="1"/>
          </p:cNvPicPr>
          <p:nvPr/>
        </p:nvPicPr>
        <p:blipFill>
          <a:blip r:embed="rId4"/>
          <a:stretch>
            <a:fillRect/>
          </a:stretch>
        </p:blipFill>
        <p:spPr>
          <a:xfrm>
            <a:off x="356864" y="2509044"/>
            <a:ext cx="3810291" cy="1411289"/>
          </a:xfrm>
          <a:prstGeom prst="rect">
            <a:avLst/>
          </a:prstGeom>
        </p:spPr>
      </p:pic>
      <p:graphicFrame>
        <p:nvGraphicFramePr>
          <p:cNvPr id="35" name="图示 34"/>
          <p:cNvGraphicFramePr/>
          <p:nvPr/>
        </p:nvGraphicFramePr>
        <p:xfrm>
          <a:off x="-3445" y="340983"/>
          <a:ext cx="4942039" cy="6463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500922" y="4219468"/>
            <a:ext cx="3577515" cy="849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66" name="Freeform 191"/>
          <p:cNvSpPr>
            <a:spLocks noEditPoints="1"/>
          </p:cNvSpPr>
          <p:nvPr/>
        </p:nvSpPr>
        <p:spPr bwMode="auto">
          <a:xfrm>
            <a:off x="8244408" y="4385169"/>
            <a:ext cx="525553" cy="466273"/>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68575" tIns="34288" rIns="68575" bIns="34288" numCol="1" anchor="t" anchorCtr="0" compatLnSpc="1"/>
          <a:lstStyle/>
          <a:p>
            <a:endParaRPr lang="zh-CN" altLang="en-US"/>
          </a:p>
        </p:txBody>
      </p:sp>
      <p:sp>
        <p:nvSpPr>
          <p:cNvPr id="60" name="矩形 59"/>
          <p:cNvSpPr/>
          <p:nvPr/>
        </p:nvSpPr>
        <p:spPr>
          <a:xfrm>
            <a:off x="683568" y="195486"/>
            <a:ext cx="1847029" cy="7285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73" name="Freeform 163"/>
          <p:cNvSpPr>
            <a:spLocks noEditPoints="1"/>
          </p:cNvSpPr>
          <p:nvPr/>
        </p:nvSpPr>
        <p:spPr bwMode="auto">
          <a:xfrm>
            <a:off x="730864" y="429543"/>
            <a:ext cx="365477" cy="265437"/>
          </a:xfrm>
          <a:custGeom>
            <a:avLst/>
            <a:gdLst>
              <a:gd name="T0" fmla="*/ 23 w 111"/>
              <a:gd name="T1" fmla="*/ 21 h 81"/>
              <a:gd name="T2" fmla="*/ 23 w 111"/>
              <a:gd name="T3" fmla="*/ 11 h 81"/>
              <a:gd name="T4" fmla="*/ 51 w 111"/>
              <a:gd name="T5" fmla="*/ 11 h 81"/>
              <a:gd name="T6" fmla="*/ 51 w 111"/>
              <a:gd name="T7" fmla="*/ 20 h 81"/>
              <a:gd name="T8" fmla="*/ 59 w 111"/>
              <a:gd name="T9" fmla="*/ 26 h 81"/>
              <a:gd name="T10" fmla="*/ 68 w 111"/>
              <a:gd name="T11" fmla="*/ 0 h 81"/>
              <a:gd name="T12" fmla="*/ 68 w 111"/>
              <a:gd name="T13" fmla="*/ 0 h 81"/>
              <a:gd name="T14" fmla="*/ 88 w 111"/>
              <a:gd name="T15" fmla="*/ 26 h 81"/>
              <a:gd name="T16" fmla="*/ 111 w 111"/>
              <a:gd name="T17" fmla="*/ 23 h 81"/>
              <a:gd name="T18" fmla="*/ 90 w 111"/>
              <a:gd name="T19" fmla="*/ 39 h 81"/>
              <a:gd name="T20" fmla="*/ 111 w 111"/>
              <a:gd name="T21" fmla="*/ 37 h 81"/>
              <a:gd name="T22" fmla="*/ 84 w 111"/>
              <a:gd name="T23" fmla="*/ 49 h 81"/>
              <a:gd name="T24" fmla="*/ 68 w 111"/>
              <a:gd name="T25" fmla="*/ 46 h 81"/>
              <a:gd name="T26" fmla="*/ 109 w 111"/>
              <a:gd name="T27" fmla="*/ 48 h 81"/>
              <a:gd name="T28" fmla="*/ 68 w 111"/>
              <a:gd name="T29" fmla="*/ 62 h 81"/>
              <a:gd name="T30" fmla="*/ 31 w 111"/>
              <a:gd name="T31" fmla="*/ 75 h 81"/>
              <a:gd name="T32" fmla="*/ 2 w 111"/>
              <a:gd name="T33" fmla="*/ 62 h 81"/>
              <a:gd name="T34" fmla="*/ 50 w 111"/>
              <a:gd name="T35" fmla="*/ 54 h 81"/>
              <a:gd name="T36" fmla="*/ 59 w 111"/>
              <a:gd name="T37" fmla="*/ 54 h 81"/>
              <a:gd name="T38" fmla="*/ 49 w 111"/>
              <a:gd name="T39" fmla="*/ 43 h 81"/>
              <a:gd name="T40" fmla="*/ 45 w 111"/>
              <a:gd name="T41" fmla="*/ 44 h 81"/>
              <a:gd name="T42" fmla="*/ 35 w 111"/>
              <a:gd name="T43" fmla="*/ 41 h 81"/>
              <a:gd name="T44" fmla="*/ 22 w 111"/>
              <a:gd name="T45" fmla="*/ 44 h 81"/>
              <a:gd name="T46" fmla="*/ 12 w 111"/>
              <a:gd name="T47" fmla="*/ 43 h 81"/>
              <a:gd name="T48" fmla="*/ 0 w 111"/>
              <a:gd name="T49" fmla="*/ 42 h 81"/>
              <a:gd name="T50" fmla="*/ 18 w 111"/>
              <a:gd name="T51" fmla="*/ 36 h 81"/>
              <a:gd name="T52" fmla="*/ 23 w 111"/>
              <a:gd name="T53" fmla="*/ 27 h 81"/>
              <a:gd name="T54" fmla="*/ 0 w 111"/>
              <a:gd name="T55" fmla="*/ 28 h 81"/>
              <a:gd name="T56" fmla="*/ 46 w 111"/>
              <a:gd name="T57" fmla="*/ 23 h 81"/>
              <a:gd name="T58" fmla="*/ 29 w 111"/>
              <a:gd name="T59" fmla="*/ 20 h 81"/>
              <a:gd name="T60" fmla="*/ 76 w 111"/>
              <a:gd name="T61" fmla="*/ 32 h 81"/>
              <a:gd name="T62" fmla="*/ 68 w 111"/>
              <a:gd name="T63" fmla="*/ 41 h 81"/>
              <a:gd name="T64" fmla="*/ 76 w 111"/>
              <a:gd name="T65" fmla="*/ 32 h 81"/>
              <a:gd name="T66" fmla="*/ 51 w 111"/>
              <a:gd name="T67" fmla="*/ 30 h 81"/>
              <a:gd name="T68" fmla="*/ 51 w 111"/>
              <a:gd name="T69" fmla="*/ 37 h 81"/>
              <a:gd name="T70" fmla="*/ 59 w 111"/>
              <a:gd name="T71" fmla="*/ 40 h 81"/>
              <a:gd name="T72" fmla="*/ 46 w 111"/>
              <a:gd name="T73" fmla="*/ 29 h 81"/>
              <a:gd name="T74" fmla="*/ 29 w 111"/>
              <a:gd name="T75" fmla="*/ 36 h 81"/>
              <a:gd name="T76" fmla="*/ 41 w 111"/>
              <a:gd name="T77" fmla="*/ 36 h 81"/>
              <a:gd name="T78" fmla="*/ 46 w 111"/>
              <a:gd name="T79"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 h="81">
                <a:moveTo>
                  <a:pt x="0" y="28"/>
                </a:moveTo>
                <a:cubicBezTo>
                  <a:pt x="8" y="23"/>
                  <a:pt x="16" y="22"/>
                  <a:pt x="23" y="21"/>
                </a:cubicBezTo>
                <a:cubicBezTo>
                  <a:pt x="23" y="20"/>
                  <a:pt x="23" y="20"/>
                  <a:pt x="23" y="20"/>
                </a:cubicBezTo>
                <a:cubicBezTo>
                  <a:pt x="23" y="11"/>
                  <a:pt x="23" y="11"/>
                  <a:pt x="23" y="11"/>
                </a:cubicBezTo>
                <a:cubicBezTo>
                  <a:pt x="23" y="11"/>
                  <a:pt x="23" y="11"/>
                  <a:pt x="23" y="11"/>
                </a:cubicBezTo>
                <a:cubicBezTo>
                  <a:pt x="51" y="11"/>
                  <a:pt x="51" y="11"/>
                  <a:pt x="51" y="11"/>
                </a:cubicBezTo>
                <a:cubicBezTo>
                  <a:pt x="51" y="12"/>
                  <a:pt x="51" y="12"/>
                  <a:pt x="51" y="12"/>
                </a:cubicBezTo>
                <a:cubicBezTo>
                  <a:pt x="51" y="20"/>
                  <a:pt x="51" y="20"/>
                  <a:pt x="51" y="20"/>
                </a:cubicBezTo>
                <a:cubicBezTo>
                  <a:pt x="51" y="24"/>
                  <a:pt x="51" y="24"/>
                  <a:pt x="51" y="24"/>
                </a:cubicBezTo>
                <a:cubicBezTo>
                  <a:pt x="54" y="25"/>
                  <a:pt x="56" y="25"/>
                  <a:pt x="59" y="26"/>
                </a:cubicBezTo>
                <a:cubicBezTo>
                  <a:pt x="59" y="0"/>
                  <a:pt x="59" y="0"/>
                  <a:pt x="59" y="0"/>
                </a:cubicBezTo>
                <a:cubicBezTo>
                  <a:pt x="68" y="0"/>
                  <a:pt x="68" y="0"/>
                  <a:pt x="68" y="0"/>
                </a:cubicBezTo>
                <a:cubicBezTo>
                  <a:pt x="68" y="0"/>
                  <a:pt x="68" y="0"/>
                  <a:pt x="68" y="0"/>
                </a:cubicBezTo>
                <a:cubicBezTo>
                  <a:pt x="68" y="0"/>
                  <a:pt x="68" y="0"/>
                  <a:pt x="68" y="0"/>
                </a:cubicBezTo>
                <a:cubicBezTo>
                  <a:pt x="73" y="9"/>
                  <a:pt x="82" y="17"/>
                  <a:pt x="87" y="25"/>
                </a:cubicBezTo>
                <a:cubicBezTo>
                  <a:pt x="88" y="25"/>
                  <a:pt x="88" y="25"/>
                  <a:pt x="88" y="26"/>
                </a:cubicBezTo>
                <a:cubicBezTo>
                  <a:pt x="94" y="24"/>
                  <a:pt x="101" y="22"/>
                  <a:pt x="109" y="19"/>
                </a:cubicBezTo>
                <a:cubicBezTo>
                  <a:pt x="111" y="23"/>
                  <a:pt x="111" y="23"/>
                  <a:pt x="111" y="23"/>
                </a:cubicBezTo>
                <a:cubicBezTo>
                  <a:pt x="104" y="27"/>
                  <a:pt x="97" y="29"/>
                  <a:pt x="90" y="30"/>
                </a:cubicBezTo>
                <a:cubicBezTo>
                  <a:pt x="91" y="34"/>
                  <a:pt x="91" y="37"/>
                  <a:pt x="90" y="39"/>
                </a:cubicBezTo>
                <a:cubicBezTo>
                  <a:pt x="96" y="38"/>
                  <a:pt x="102" y="36"/>
                  <a:pt x="109" y="33"/>
                </a:cubicBezTo>
                <a:cubicBezTo>
                  <a:pt x="111" y="37"/>
                  <a:pt x="111" y="37"/>
                  <a:pt x="111" y="37"/>
                </a:cubicBezTo>
                <a:cubicBezTo>
                  <a:pt x="102" y="42"/>
                  <a:pt x="94" y="44"/>
                  <a:pt x="86" y="45"/>
                </a:cubicBezTo>
                <a:cubicBezTo>
                  <a:pt x="85" y="46"/>
                  <a:pt x="85" y="47"/>
                  <a:pt x="84" y="49"/>
                </a:cubicBezTo>
                <a:cubicBezTo>
                  <a:pt x="80" y="46"/>
                  <a:pt x="80" y="46"/>
                  <a:pt x="80" y="46"/>
                </a:cubicBezTo>
                <a:cubicBezTo>
                  <a:pt x="76" y="46"/>
                  <a:pt x="72" y="46"/>
                  <a:pt x="68" y="46"/>
                </a:cubicBezTo>
                <a:cubicBezTo>
                  <a:pt x="68" y="56"/>
                  <a:pt x="68" y="56"/>
                  <a:pt x="68" y="56"/>
                </a:cubicBezTo>
                <a:cubicBezTo>
                  <a:pt x="80" y="57"/>
                  <a:pt x="93" y="56"/>
                  <a:pt x="109" y="48"/>
                </a:cubicBezTo>
                <a:cubicBezTo>
                  <a:pt x="111" y="53"/>
                  <a:pt x="111" y="53"/>
                  <a:pt x="111" y="53"/>
                </a:cubicBezTo>
                <a:cubicBezTo>
                  <a:pt x="95" y="61"/>
                  <a:pt x="81" y="62"/>
                  <a:pt x="68" y="62"/>
                </a:cubicBezTo>
                <a:cubicBezTo>
                  <a:pt x="68" y="67"/>
                  <a:pt x="62" y="73"/>
                  <a:pt x="54" y="77"/>
                </a:cubicBezTo>
                <a:cubicBezTo>
                  <a:pt x="44" y="81"/>
                  <a:pt x="34" y="80"/>
                  <a:pt x="31" y="75"/>
                </a:cubicBezTo>
                <a:cubicBezTo>
                  <a:pt x="29" y="70"/>
                  <a:pt x="35" y="63"/>
                  <a:pt x="44" y="58"/>
                </a:cubicBezTo>
                <a:cubicBezTo>
                  <a:pt x="30" y="56"/>
                  <a:pt x="17" y="54"/>
                  <a:pt x="2" y="62"/>
                </a:cubicBezTo>
                <a:cubicBezTo>
                  <a:pt x="0" y="57"/>
                  <a:pt x="0" y="57"/>
                  <a:pt x="0" y="57"/>
                </a:cubicBezTo>
                <a:cubicBezTo>
                  <a:pt x="18" y="48"/>
                  <a:pt x="33" y="51"/>
                  <a:pt x="50" y="54"/>
                </a:cubicBezTo>
                <a:cubicBezTo>
                  <a:pt x="51" y="54"/>
                  <a:pt x="52" y="54"/>
                  <a:pt x="54" y="54"/>
                </a:cubicBezTo>
                <a:cubicBezTo>
                  <a:pt x="55" y="54"/>
                  <a:pt x="57" y="54"/>
                  <a:pt x="59" y="54"/>
                </a:cubicBezTo>
                <a:cubicBezTo>
                  <a:pt x="59" y="45"/>
                  <a:pt x="59" y="45"/>
                  <a:pt x="59" y="45"/>
                </a:cubicBezTo>
                <a:cubicBezTo>
                  <a:pt x="55" y="45"/>
                  <a:pt x="52" y="44"/>
                  <a:pt x="49" y="43"/>
                </a:cubicBezTo>
                <a:cubicBezTo>
                  <a:pt x="47" y="43"/>
                  <a:pt x="47" y="43"/>
                  <a:pt x="47" y="43"/>
                </a:cubicBezTo>
                <a:cubicBezTo>
                  <a:pt x="46" y="44"/>
                  <a:pt x="46" y="44"/>
                  <a:pt x="45" y="44"/>
                </a:cubicBezTo>
                <a:cubicBezTo>
                  <a:pt x="40" y="46"/>
                  <a:pt x="36" y="46"/>
                  <a:pt x="35" y="44"/>
                </a:cubicBezTo>
                <a:cubicBezTo>
                  <a:pt x="34" y="43"/>
                  <a:pt x="34" y="42"/>
                  <a:pt x="35" y="41"/>
                </a:cubicBezTo>
                <a:cubicBezTo>
                  <a:pt x="32" y="41"/>
                  <a:pt x="30" y="41"/>
                  <a:pt x="27" y="41"/>
                </a:cubicBezTo>
                <a:cubicBezTo>
                  <a:pt x="26" y="42"/>
                  <a:pt x="24" y="43"/>
                  <a:pt x="22" y="44"/>
                </a:cubicBezTo>
                <a:cubicBezTo>
                  <a:pt x="18" y="46"/>
                  <a:pt x="13" y="46"/>
                  <a:pt x="12" y="44"/>
                </a:cubicBezTo>
                <a:cubicBezTo>
                  <a:pt x="12" y="43"/>
                  <a:pt x="12" y="43"/>
                  <a:pt x="12" y="43"/>
                </a:cubicBezTo>
                <a:cubicBezTo>
                  <a:pt x="9" y="44"/>
                  <a:pt x="6" y="45"/>
                  <a:pt x="2" y="46"/>
                </a:cubicBezTo>
                <a:cubicBezTo>
                  <a:pt x="0" y="42"/>
                  <a:pt x="0" y="42"/>
                  <a:pt x="0" y="42"/>
                </a:cubicBezTo>
                <a:cubicBezTo>
                  <a:pt x="6" y="39"/>
                  <a:pt x="11" y="37"/>
                  <a:pt x="17" y="36"/>
                </a:cubicBezTo>
                <a:cubicBezTo>
                  <a:pt x="17" y="36"/>
                  <a:pt x="18" y="36"/>
                  <a:pt x="18" y="36"/>
                </a:cubicBezTo>
                <a:cubicBezTo>
                  <a:pt x="20" y="35"/>
                  <a:pt x="22" y="34"/>
                  <a:pt x="23" y="34"/>
                </a:cubicBezTo>
                <a:cubicBezTo>
                  <a:pt x="23" y="27"/>
                  <a:pt x="23" y="27"/>
                  <a:pt x="23" y="27"/>
                </a:cubicBezTo>
                <a:cubicBezTo>
                  <a:pt x="17" y="27"/>
                  <a:pt x="10" y="29"/>
                  <a:pt x="2" y="32"/>
                </a:cubicBezTo>
                <a:cubicBezTo>
                  <a:pt x="0" y="28"/>
                  <a:pt x="0" y="28"/>
                  <a:pt x="0" y="28"/>
                </a:cubicBezTo>
                <a:close/>
                <a:moveTo>
                  <a:pt x="29" y="21"/>
                </a:moveTo>
                <a:cubicBezTo>
                  <a:pt x="34" y="22"/>
                  <a:pt x="40" y="22"/>
                  <a:pt x="46" y="23"/>
                </a:cubicBezTo>
                <a:cubicBezTo>
                  <a:pt x="46" y="20"/>
                  <a:pt x="46" y="20"/>
                  <a:pt x="46" y="20"/>
                </a:cubicBezTo>
                <a:cubicBezTo>
                  <a:pt x="29" y="20"/>
                  <a:pt x="29" y="20"/>
                  <a:pt x="29" y="20"/>
                </a:cubicBezTo>
                <a:cubicBezTo>
                  <a:pt x="29" y="21"/>
                  <a:pt x="29" y="21"/>
                  <a:pt x="29" y="21"/>
                </a:cubicBezTo>
                <a:close/>
                <a:moveTo>
                  <a:pt x="76" y="32"/>
                </a:moveTo>
                <a:cubicBezTo>
                  <a:pt x="73" y="32"/>
                  <a:pt x="71" y="32"/>
                  <a:pt x="68" y="32"/>
                </a:cubicBezTo>
                <a:cubicBezTo>
                  <a:pt x="68" y="41"/>
                  <a:pt x="68" y="41"/>
                  <a:pt x="68" y="41"/>
                </a:cubicBezTo>
                <a:cubicBezTo>
                  <a:pt x="73" y="41"/>
                  <a:pt x="77" y="41"/>
                  <a:pt x="82" y="41"/>
                </a:cubicBezTo>
                <a:cubicBezTo>
                  <a:pt x="83" y="36"/>
                  <a:pt x="80" y="33"/>
                  <a:pt x="76" y="32"/>
                </a:cubicBezTo>
                <a:close/>
                <a:moveTo>
                  <a:pt x="59" y="31"/>
                </a:moveTo>
                <a:cubicBezTo>
                  <a:pt x="56" y="30"/>
                  <a:pt x="54" y="30"/>
                  <a:pt x="51" y="30"/>
                </a:cubicBezTo>
                <a:cubicBezTo>
                  <a:pt x="51" y="37"/>
                  <a:pt x="51" y="37"/>
                  <a:pt x="51" y="37"/>
                </a:cubicBezTo>
                <a:cubicBezTo>
                  <a:pt x="51" y="37"/>
                  <a:pt x="51" y="37"/>
                  <a:pt x="51" y="37"/>
                </a:cubicBezTo>
                <a:cubicBezTo>
                  <a:pt x="51" y="38"/>
                  <a:pt x="51" y="38"/>
                  <a:pt x="51" y="39"/>
                </a:cubicBezTo>
                <a:cubicBezTo>
                  <a:pt x="54" y="39"/>
                  <a:pt x="56" y="39"/>
                  <a:pt x="59" y="40"/>
                </a:cubicBezTo>
                <a:cubicBezTo>
                  <a:pt x="59" y="31"/>
                  <a:pt x="59" y="31"/>
                  <a:pt x="59" y="31"/>
                </a:cubicBezTo>
                <a:close/>
                <a:moveTo>
                  <a:pt x="46" y="29"/>
                </a:moveTo>
                <a:cubicBezTo>
                  <a:pt x="40" y="28"/>
                  <a:pt x="34" y="27"/>
                  <a:pt x="29" y="27"/>
                </a:cubicBezTo>
                <a:cubicBezTo>
                  <a:pt x="29" y="36"/>
                  <a:pt x="29" y="36"/>
                  <a:pt x="29" y="36"/>
                </a:cubicBezTo>
                <a:cubicBezTo>
                  <a:pt x="32" y="36"/>
                  <a:pt x="36" y="36"/>
                  <a:pt x="39" y="37"/>
                </a:cubicBezTo>
                <a:cubicBezTo>
                  <a:pt x="40" y="36"/>
                  <a:pt x="40" y="36"/>
                  <a:pt x="41" y="36"/>
                </a:cubicBezTo>
                <a:cubicBezTo>
                  <a:pt x="43" y="35"/>
                  <a:pt x="44" y="34"/>
                  <a:pt x="46" y="34"/>
                </a:cubicBezTo>
                <a:lnTo>
                  <a:pt x="46" y="29"/>
                </a:lnTo>
                <a:close/>
              </a:path>
            </a:pathLst>
          </a:custGeom>
          <a:solidFill>
            <a:schemeClr val="bg1"/>
          </a:solidFill>
          <a:ln>
            <a:noFill/>
          </a:ln>
        </p:spPr>
        <p:txBody>
          <a:bodyPr vert="horz" wrap="square" lIns="68575" tIns="34288" rIns="68575" bIns="34288" numCol="1" anchor="t" anchorCtr="0" compatLnSpc="1"/>
          <a:lstStyle/>
          <a:p>
            <a:endParaRPr lang="zh-CN" altLang="en-US" dirty="0"/>
          </a:p>
        </p:txBody>
      </p:sp>
      <p:sp>
        <p:nvSpPr>
          <p:cNvPr id="124" name="TextBox 24"/>
          <p:cNvSpPr txBox="1"/>
          <p:nvPr/>
        </p:nvSpPr>
        <p:spPr>
          <a:xfrm>
            <a:off x="1116692" y="429543"/>
            <a:ext cx="1556519" cy="310515"/>
          </a:xfrm>
          <a:prstGeom prst="rect">
            <a:avLst/>
          </a:prstGeom>
          <a:noFill/>
        </p:spPr>
        <p:txBody>
          <a:bodyPr wrap="square" lIns="65023" tIns="32511" rIns="65023" bIns="32511" rtlCol="0">
            <a:spAutoFit/>
          </a:bodyPr>
          <a:lstStyle/>
          <a:p>
            <a:r>
              <a:rPr lang="zh-CN" altLang="en-US" sz="1600" dirty="0">
                <a:solidFill>
                  <a:schemeClr val="bg1"/>
                </a:solidFill>
                <a:ea typeface="微软雅黑" panose="020B0503020204020204" pitchFamily="34" charset="-122"/>
              </a:rPr>
              <a:t>最终数据</a:t>
            </a:r>
            <a:r>
              <a:rPr lang="zh-CN" altLang="en-US" sz="1600" dirty="0">
                <a:solidFill>
                  <a:schemeClr val="bg1"/>
                </a:solidFill>
                <a:ea typeface="微软雅黑" panose="020B0503020204020204" pitchFamily="34" charset="-122"/>
              </a:rPr>
              <a:t>结构</a:t>
            </a:r>
            <a:endParaRPr lang="zh-CN" altLang="en-US" sz="1600" dirty="0">
              <a:solidFill>
                <a:schemeClr val="bg1"/>
              </a:solidFill>
              <a:ea typeface="微软雅黑" panose="020B0503020204020204" pitchFamily="34" charset="-122"/>
            </a:endParaRPr>
          </a:p>
        </p:txBody>
      </p:sp>
      <p:pic>
        <p:nvPicPr>
          <p:cNvPr id="3" name="图片 2" descr="C:\Users\Clock Yiyi\Desktop\picture\数据清洗图片\屏幕截图 2023-06-01 224227.png屏幕截图 2023-06-01 224227"/>
          <p:cNvPicPr>
            <a:picLocks noChangeAspect="1"/>
          </p:cNvPicPr>
          <p:nvPr/>
        </p:nvPicPr>
        <p:blipFill>
          <a:blip r:embed="rId1"/>
          <a:srcRect/>
          <a:stretch>
            <a:fillRect/>
          </a:stretch>
        </p:blipFill>
        <p:spPr>
          <a:xfrm>
            <a:off x="683260" y="923925"/>
            <a:ext cx="7422515" cy="37134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1000" fill="hold"/>
                                        <p:tgtEl>
                                          <p:spTgt spid="61"/>
                                        </p:tgtEl>
                                        <p:attrNameLst>
                                          <p:attrName>ppt_w</p:attrName>
                                        </p:attrNameLst>
                                      </p:cBhvr>
                                      <p:tavLst>
                                        <p:tav tm="0">
                                          <p:val>
                                            <p:fltVal val="0"/>
                                          </p:val>
                                        </p:tav>
                                        <p:tav tm="100000">
                                          <p:val>
                                            <p:strVal val="#ppt_w"/>
                                          </p:val>
                                        </p:tav>
                                      </p:tavLst>
                                    </p:anim>
                                    <p:anim calcmode="lin" valueType="num">
                                      <p:cBhvr>
                                        <p:cTn id="14" dur="1000" fill="hold"/>
                                        <p:tgtEl>
                                          <p:spTgt spid="61"/>
                                        </p:tgtEl>
                                        <p:attrNameLst>
                                          <p:attrName>ppt_h</p:attrName>
                                        </p:attrNameLst>
                                      </p:cBhvr>
                                      <p:tavLst>
                                        <p:tav tm="0">
                                          <p:val>
                                            <p:fltVal val="0"/>
                                          </p:val>
                                        </p:tav>
                                        <p:tav tm="100000">
                                          <p:val>
                                            <p:strVal val="#ppt_h"/>
                                          </p:val>
                                        </p:tav>
                                      </p:tavLst>
                                    </p:anim>
                                    <p:anim calcmode="lin" valueType="num">
                                      <p:cBhvr>
                                        <p:cTn id="15"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1"/>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animEffect transition="in" filter="fade">
                                      <p:cBhvr>
                                        <p:cTn id="22" dur="500"/>
                                        <p:tgtEl>
                                          <p:spTgt spid="73"/>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additive="base">
                                        <p:cTn id="25" dur="500"/>
                                        <p:tgtEl>
                                          <p:spTgt spid="124"/>
                                        </p:tgtEl>
                                        <p:attrNameLst>
                                          <p:attrName>ppt_y</p:attrName>
                                        </p:attrNameLst>
                                      </p:cBhvr>
                                      <p:tavLst>
                                        <p:tav tm="0">
                                          <p:val>
                                            <p:strVal val="#ppt_y-#ppt_h*1.125000"/>
                                          </p:val>
                                        </p:tav>
                                        <p:tav tm="100000">
                                          <p:val>
                                            <p:strVal val="#ppt_y"/>
                                          </p:val>
                                        </p:tav>
                                      </p:tavLst>
                                    </p:anim>
                                    <p:animEffect transition="in" filter="wipe(down)">
                                      <p:cBhvr>
                                        <p:cTn id="26" dur="500"/>
                                        <p:tgtEl>
                                          <p:spTgt spid="124"/>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p:cTn id="30" dur="500" fill="hold"/>
                                        <p:tgtEl>
                                          <p:spTgt spid="66"/>
                                        </p:tgtEl>
                                        <p:attrNameLst>
                                          <p:attrName>ppt_w</p:attrName>
                                        </p:attrNameLst>
                                      </p:cBhvr>
                                      <p:tavLst>
                                        <p:tav tm="0">
                                          <p:val>
                                            <p:fltVal val="0"/>
                                          </p:val>
                                        </p:tav>
                                        <p:tav tm="100000">
                                          <p:val>
                                            <p:strVal val="#ppt_w"/>
                                          </p:val>
                                        </p:tav>
                                      </p:tavLst>
                                    </p:anim>
                                    <p:anim calcmode="lin" valueType="num">
                                      <p:cBhvr>
                                        <p:cTn id="31" dur="500" fill="hold"/>
                                        <p:tgtEl>
                                          <p:spTgt spid="66"/>
                                        </p:tgtEl>
                                        <p:attrNameLst>
                                          <p:attrName>ppt_h</p:attrName>
                                        </p:attrNameLst>
                                      </p:cBhvr>
                                      <p:tavLst>
                                        <p:tav tm="0">
                                          <p:val>
                                            <p:fltVal val="0"/>
                                          </p:val>
                                        </p:tav>
                                        <p:tav tm="100000">
                                          <p:val>
                                            <p:strVal val="#ppt_h"/>
                                          </p:val>
                                        </p:tav>
                                      </p:tavLst>
                                    </p:anim>
                                    <p:animEffect transition="in" filter="fade">
                                      <p:cBhvr>
                                        <p:cTn id="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66" grpId="0" bldLvl="0" animBg="1"/>
      <p:bldP spid="60" grpId="0" bldLvl="0" animBg="1"/>
      <p:bldP spid="73" grpId="0" bldLvl="0" animBg="1"/>
      <p:bldP spid="1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1129" y="2571751"/>
            <a:ext cx="9141743" cy="257093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2" name="任意多边形 21"/>
          <p:cNvSpPr/>
          <p:nvPr/>
        </p:nvSpPr>
        <p:spPr>
          <a:xfrm flipH="1">
            <a:off x="3496947" y="4154206"/>
            <a:ext cx="5645926" cy="98865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3" name="TextBox 11"/>
          <p:cNvSpPr txBox="1"/>
          <p:nvPr/>
        </p:nvSpPr>
        <p:spPr>
          <a:xfrm>
            <a:off x="4417857" y="1906205"/>
            <a:ext cx="3329940" cy="926465"/>
          </a:xfrm>
          <a:prstGeom prst="rect">
            <a:avLst/>
          </a:prstGeom>
          <a:noFill/>
        </p:spPr>
        <p:txBody>
          <a:bodyPr wrap="none" lIns="65023" tIns="32511" rIns="65023" bIns="32511"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2000" b="1" dirty="0">
                <a:solidFill>
                  <a:schemeClr val="accent2"/>
                </a:solidFill>
                <a:latin typeface="微软雅黑" panose="020B0503020204020204" pitchFamily="34" charset="-122"/>
                <a:ea typeface="微软雅黑" panose="020B0503020204020204" pitchFamily="34" charset="-122"/>
              </a:rPr>
              <a:t>第三部分</a:t>
            </a:r>
            <a:endParaRPr lang="zh-CN" altLang="en-US" sz="2000" b="1" dirty="0">
              <a:solidFill>
                <a:schemeClr val="accent2"/>
              </a:solidFill>
              <a:latin typeface="微软雅黑" panose="020B0503020204020204" pitchFamily="34" charset="-122"/>
              <a:ea typeface="微软雅黑" panose="020B0503020204020204" pitchFamily="34" charset="-122"/>
            </a:endParaRPr>
          </a:p>
          <a:p>
            <a:pPr marL="0" lvl="1"/>
            <a:r>
              <a:rPr lang="zh-CN" altLang="en-US" sz="3600" dirty="0">
                <a:solidFill>
                  <a:schemeClr val="tx1"/>
                </a:solidFill>
                <a:latin typeface="微软雅黑" panose="020B0503020204020204" pitchFamily="34" charset="-122"/>
                <a:ea typeface="微软雅黑" panose="020B0503020204020204" pitchFamily="34" charset="-122"/>
              </a:rPr>
              <a:t>数据可视化展示</a:t>
            </a:r>
            <a:endParaRPr lang="zh-CN" altLang="en-US" sz="36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V="1">
            <a:off x="4283131" y="1808090"/>
            <a:ext cx="0" cy="142041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TextBox 13"/>
          <p:cNvSpPr txBox="1"/>
          <p:nvPr/>
        </p:nvSpPr>
        <p:spPr>
          <a:xfrm>
            <a:off x="3029347" y="2982336"/>
            <a:ext cx="902574" cy="24617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2" name="组合 25"/>
          <p:cNvGrpSpPr/>
          <p:nvPr/>
        </p:nvGrpSpPr>
        <p:grpSpPr>
          <a:xfrm>
            <a:off x="2881862" y="1781931"/>
            <a:ext cx="1050058" cy="105011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1" name="TextBox 13"/>
          <p:cNvSpPr txBox="1"/>
          <p:nvPr/>
        </p:nvSpPr>
        <p:spPr>
          <a:xfrm>
            <a:off x="3011114" y="1946841"/>
            <a:ext cx="902574" cy="769248"/>
          </a:xfrm>
          <a:prstGeom prst="rect">
            <a:avLst/>
          </a:prstGeom>
          <a:noFill/>
        </p:spPr>
        <p:txBody>
          <a:bodyPr wrap="square" lIns="0" tIns="0" rIns="0" bIns="0" rtlCol="0">
            <a:spAutoFit/>
          </a:bodyPr>
          <a:lstStyle/>
          <a:p>
            <a:r>
              <a:rPr lang="en-US" altLang="zh-CN" sz="5000" b="1" dirty="0">
                <a:solidFill>
                  <a:schemeClr val="accent1"/>
                </a:solidFill>
                <a:latin typeface="Arial" panose="020B0604020202020204" pitchFamily="34" charset="0"/>
                <a:ea typeface="+mj-ea"/>
                <a:cs typeface="Arial" panose="020B0604020202020204" pitchFamily="34" charset="0"/>
              </a:rPr>
              <a:t>03</a:t>
            </a:r>
            <a:endParaRPr lang="zh-CN" altLang="en-US" sz="500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Connector 91"/>
          <p:cNvCxnSpPr/>
          <p:nvPr/>
        </p:nvCxnSpPr>
        <p:spPr>
          <a:xfrm rot="5400000">
            <a:off x="3567404" y="501438"/>
            <a:ext cx="311260" cy="138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3049905" y="171450"/>
            <a:ext cx="1400810" cy="3390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sz="1400" b="1" dirty="0">
                <a:latin typeface="Arial" panose="020B0604020202020204" pitchFamily="34" charset="0"/>
                <a:ea typeface="微软雅黑" panose="020B0503020204020204" pitchFamily="34" charset="-122"/>
                <a:sym typeface="Arial" panose="020B0604020202020204" pitchFamily="34" charset="0"/>
              </a:rPr>
              <a:t>2016</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00" name="Straight Connector 99"/>
          <p:cNvCxnSpPr/>
          <p:nvPr/>
        </p:nvCxnSpPr>
        <p:spPr>
          <a:xfrm flipH="1">
            <a:off x="3722457" y="658002"/>
            <a:ext cx="440088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22" name="Text Placeholder 3"/>
          <p:cNvSpPr txBox="1"/>
          <p:nvPr/>
        </p:nvSpPr>
        <p:spPr>
          <a:xfrm>
            <a:off x="7099018" y="235995"/>
            <a:ext cx="496398" cy="374197"/>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3750">
              <a:spcBef>
                <a:spcPct val="20000"/>
              </a:spcBef>
              <a:defRPr/>
            </a:pPr>
            <a:endPar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Text Placeholder 3"/>
          <p:cNvSpPr txBox="1"/>
          <p:nvPr/>
        </p:nvSpPr>
        <p:spPr>
          <a:xfrm>
            <a:off x="7099018" y="1501583"/>
            <a:ext cx="496398" cy="374197"/>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3750">
              <a:spcBef>
                <a:spcPct val="20000"/>
              </a:spcBef>
              <a:defRPr/>
            </a:pPr>
            <a:endParaRPr 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
            </p:custDataLst>
          </p:nvPr>
        </p:nvSpPr>
        <p:spPr>
          <a:xfrm>
            <a:off x="4716145" y="339725"/>
            <a:ext cx="3628390" cy="673735"/>
          </a:xfrm>
          <a:prstGeom prst="rect">
            <a:avLst/>
          </a:prstGeom>
          <a:noFill/>
        </p:spPr>
        <p:txBody>
          <a:bodyPr wrap="square" rtlCol="0">
            <a:noAutofit/>
          </a:bodyPr>
          <a:lstStyle/>
          <a:p>
            <a:r>
              <a:rPr lang="zh-CN" altLang="en-US"/>
              <a:t>世界液体燃料消耗的</a:t>
            </a:r>
            <a:r>
              <a:rPr lang="en-US" altLang="zh-CN"/>
              <a:t>CO2</a:t>
            </a:r>
            <a:r>
              <a:rPr lang="zh-CN" altLang="en-US"/>
              <a:t>排放量</a:t>
            </a:r>
            <a:endParaRPr lang="zh-CN" altLang="en-US"/>
          </a:p>
        </p:txBody>
      </p:sp>
      <p:sp>
        <p:nvSpPr>
          <p:cNvPr id="3" name="文本框 2"/>
          <p:cNvSpPr txBox="1"/>
          <p:nvPr>
            <p:custDataLst>
              <p:tags r:id="rId2"/>
            </p:custDataLst>
          </p:nvPr>
        </p:nvSpPr>
        <p:spPr>
          <a:xfrm>
            <a:off x="251460" y="1635760"/>
            <a:ext cx="2277110" cy="2061210"/>
          </a:xfrm>
          <a:prstGeom prst="rect">
            <a:avLst/>
          </a:prstGeom>
          <a:noFill/>
        </p:spPr>
        <p:txBody>
          <a:bodyPr wrap="square" rtlCol="0">
            <a:spAutoFit/>
          </a:bodyPr>
          <a:lstStyle/>
          <a:p>
            <a:pPr indent="0" fontAlgn="auto">
              <a:lnSpc>
                <a:spcPct val="100000"/>
              </a:lnSpc>
            </a:pP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现在全球的液体燃料使用度不断上升，导致CO2的排放量日益增多，气候受到影响，而现在我们第一步就是分析了</a:t>
            </a:r>
            <a:r>
              <a:rPr lang="zh-CN" altLang="en-US" sz="1600" b="1"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2016年全球液体燃料消耗的CO2排放量</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，以一个</a:t>
            </a:r>
            <a:r>
              <a:rPr lang="zh-CN" altLang="en-US" sz="1600" b="1"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地球球体</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的模型展示。</a:t>
            </a:r>
            <a:endParaRPr lang="zh-CN" altLang="en-US" sz="1600" b="1" i="1" dirty="0">
              <a:solidFill>
                <a:schemeClr val="tx1">
                  <a:lumMod val="95000"/>
                  <a:lumOff val="5000"/>
                </a:schemeClr>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0cb39c3a22ff3c363ac04ecf14b9fdf5">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2627630" y="987425"/>
            <a:ext cx="6387465" cy="3915410"/>
          </a:xfrm>
          <a:prstGeom prst="rect">
            <a:avLst/>
          </a:prstGeom>
        </p:spPr>
      </p:pic>
      <p:sp>
        <p:nvSpPr>
          <p:cNvPr id="26" name="五边形 25"/>
          <p:cNvSpPr/>
          <p:nvPr>
            <p:custDataLst>
              <p:tags r:id="rId6"/>
            </p:custDataLst>
          </p:nvPr>
        </p:nvSpPr>
        <p:spPr>
          <a:xfrm>
            <a:off x="251460" y="478790"/>
            <a:ext cx="2395855" cy="35750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a:t>球体模型展示</a:t>
            </a:r>
            <a:endParaRPr lang="zh-CN" altLang="en-US" sz="1600"/>
          </a:p>
        </p:txBody>
      </p:sp>
      <p:sp>
        <p:nvSpPr>
          <p:cNvPr id="5" name="文本框 4"/>
          <p:cNvSpPr txBox="1"/>
          <p:nvPr/>
        </p:nvSpPr>
        <p:spPr>
          <a:xfrm>
            <a:off x="668655" y="1483360"/>
            <a:ext cx="3048000" cy="368300"/>
          </a:xfrm>
          <a:prstGeom prst="rect">
            <a:avLst/>
          </a:prstGeom>
          <a:noFill/>
        </p:spPr>
        <p:txBody>
          <a:bodyPr wrap="square" rtlCol="0">
            <a:spAutoFit/>
          </a:bodyPr>
          <a:p>
            <a:endParaRPr lang="zh-CN" altLang="en-US"/>
          </a:p>
        </p:txBody>
      </p:sp>
      <p:sp>
        <p:nvSpPr>
          <p:cNvPr id="6" name="文本框 5"/>
          <p:cNvSpPr txBox="1"/>
          <p:nvPr/>
        </p:nvSpPr>
        <p:spPr>
          <a:xfrm>
            <a:off x="251460" y="3796030"/>
            <a:ext cx="3048000" cy="368300"/>
          </a:xfrm>
          <a:prstGeom prst="rect">
            <a:avLst/>
          </a:prstGeom>
          <a:noFill/>
        </p:spPr>
        <p:txBody>
          <a:bodyPr wrap="square" rtlCol="0">
            <a:spAutoFit/>
          </a:bodyPr>
          <a:p>
            <a:r>
              <a:rPr lang="zh-CN" altLang="en-US"/>
              <a:t> </a:t>
            </a:r>
            <a:r>
              <a:rPr lang="zh-CN" altLang="en-US" sz="1400"/>
              <a:t>球体函数</a:t>
            </a:r>
            <a:r>
              <a:rPr lang="en-US" altLang="zh-CN" sz="1400"/>
              <a:t>:</a:t>
            </a:r>
            <a:r>
              <a:rPr lang="zh-CN" altLang="en-US" sz="1400"/>
              <a:t>MapGlobe()函数</a:t>
            </a:r>
            <a:endParaRPr lang="zh-CN" altLang="en-US" sz="1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up)">
                                      <p:cBhvr>
                                        <p:cTn id="13" dur="500"/>
                                        <p:tgtEl>
                                          <p:spTgt spid="9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24"/>
                                        </p:tgtEl>
                                        <p:attrNameLst>
                                          <p:attrName>style.visibility</p:attrName>
                                        </p:attrNameLst>
                                      </p:cBhvr>
                                      <p:to>
                                        <p:strVal val="visible"/>
                                      </p:to>
                                    </p:set>
                                    <p:anim calcmode="lin" valueType="num">
                                      <p:cBhvr>
                                        <p:cTn id="27" dur="500" fill="hold"/>
                                        <p:tgtEl>
                                          <p:spTgt spid="124"/>
                                        </p:tgtEl>
                                        <p:attrNameLst>
                                          <p:attrName>ppt_w</p:attrName>
                                        </p:attrNameLst>
                                      </p:cBhvr>
                                      <p:tavLst>
                                        <p:tav tm="0">
                                          <p:val>
                                            <p:fltVal val="0"/>
                                          </p:val>
                                        </p:tav>
                                        <p:tav tm="100000">
                                          <p:val>
                                            <p:strVal val="#ppt_w"/>
                                          </p:val>
                                        </p:tav>
                                      </p:tavLst>
                                    </p:anim>
                                    <p:anim calcmode="lin" valueType="num">
                                      <p:cBhvr>
                                        <p:cTn id="28" dur="500" fill="hold"/>
                                        <p:tgtEl>
                                          <p:spTgt spid="124"/>
                                        </p:tgtEl>
                                        <p:attrNameLst>
                                          <p:attrName>ppt_h</p:attrName>
                                        </p:attrNameLst>
                                      </p:cBhvr>
                                      <p:tavLst>
                                        <p:tav tm="0">
                                          <p:val>
                                            <p:fltVal val="0"/>
                                          </p:val>
                                        </p:tav>
                                        <p:tav tm="100000">
                                          <p:val>
                                            <p:strVal val="#ppt_h"/>
                                          </p:val>
                                        </p:tav>
                                      </p:tavLst>
                                    </p:anim>
                                    <p:animEffect transition="in" filter="fade">
                                      <p:cBhvr>
                                        <p:cTn id="2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mute="1">
                <p:cTn id="30" fill="hold" display="1">
                  <p:stCondLst>
                    <p:cond delay="indefinite"/>
                  </p:stCondLst>
                </p:cTn>
                <p:tgtEl>
                  <p:spTgt spid="4"/>
                </p:tgtEl>
              </p:cMediaNode>
            </p:video>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additive="base">
                                        <p:cTn id="35" dur="1" fill="hold"/>
                                        <p:tgtEl>
                                          <p:spTgt spid="4"/>
                                        </p:tgtEl>
                                      </p:cBhvr>
                                    </p:cmd>
                                  </p:childTnLst>
                                </p:cTn>
                              </p:par>
                            </p:childTnLst>
                          </p:cTn>
                        </p:par>
                      </p:childTnLst>
                    </p:cTn>
                  </p:par>
                </p:childTnLst>
              </p:cTn>
              <p:nextCondLst>
                <p:cond evt="onClick" delay="0">
                  <p:tgtEl>
                    <p:spTgt spid="4"/>
                  </p:tgtEl>
                </p:cond>
              </p:nextCondLst>
            </p:seq>
          </p:childTnLst>
        </p:cTn>
      </p:par>
    </p:tnLst>
    <p:bldLst>
      <p:bldP spid="73" grpId="0" bldLvl="0" animBg="1"/>
      <p:bldP spid="122" grpId="0"/>
      <p:bldP spid="1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Connector 91"/>
          <p:cNvCxnSpPr/>
          <p:nvPr>
            <p:custDataLst>
              <p:tags r:id="rId1"/>
            </p:custDataLst>
          </p:nvPr>
        </p:nvCxnSpPr>
        <p:spPr>
          <a:xfrm rot="5400000">
            <a:off x="3567404" y="501438"/>
            <a:ext cx="311260" cy="13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0" name="TextBox 19"/>
          <p:cNvSpPr txBox="1"/>
          <p:nvPr/>
        </p:nvSpPr>
        <p:spPr>
          <a:xfrm>
            <a:off x="4641850" y="195580"/>
            <a:ext cx="4142105" cy="398780"/>
          </a:xfrm>
          <a:prstGeom prst="rect">
            <a:avLst/>
          </a:prstGeom>
          <a:noFill/>
        </p:spPr>
        <p:txBody>
          <a:bodyPr wrap="square" rtlCol="0">
            <a:spAutoFit/>
          </a:bodyPr>
          <a:lstStyle/>
          <a:p>
            <a:pPr algn="ctr"/>
            <a:r>
              <a:rPr lang="en-US" altLang="zh-CN" sz="2000" dirty="0">
                <a:solidFill>
                  <a:schemeClr val="bg1">
                    <a:lumMod val="95000"/>
                  </a:schemeClr>
                </a:solidFill>
                <a:latin typeface="微软雅黑" panose="020B0503020204020204" pitchFamily="34" charset="-122"/>
                <a:ea typeface="微软雅黑" panose="020B0503020204020204" pitchFamily="34" charset="-122"/>
              </a:rPr>
              <a:t>2016(</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液态燃料消耗的</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CO2</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排放量</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6" name="图片 5" descr="正态分布"/>
          <p:cNvPicPr>
            <a:picLocks noChangeAspect="1"/>
          </p:cNvPicPr>
          <p:nvPr/>
        </p:nvPicPr>
        <p:blipFill>
          <a:blip r:embed="rId2"/>
          <a:stretch>
            <a:fillRect/>
          </a:stretch>
        </p:blipFill>
        <p:spPr>
          <a:xfrm>
            <a:off x="4843780" y="1059815"/>
            <a:ext cx="3977640" cy="3632835"/>
          </a:xfrm>
          <a:prstGeom prst="rect">
            <a:avLst/>
          </a:prstGeom>
        </p:spPr>
      </p:pic>
      <p:pic>
        <p:nvPicPr>
          <p:cNvPr id="8" name="图片 7" descr="2016全球液体燃料消耗的二氧化碳排放量"/>
          <p:cNvPicPr>
            <a:picLocks noChangeAspect="1"/>
          </p:cNvPicPr>
          <p:nvPr/>
        </p:nvPicPr>
        <p:blipFill>
          <a:blip r:embed="rId3"/>
          <a:stretch>
            <a:fillRect/>
          </a:stretch>
        </p:blipFill>
        <p:spPr>
          <a:xfrm>
            <a:off x="459105" y="1059815"/>
            <a:ext cx="4112895" cy="3645535"/>
          </a:xfrm>
          <a:prstGeom prst="rect">
            <a:avLst/>
          </a:prstGeom>
        </p:spPr>
      </p:pic>
      <p:sp>
        <p:nvSpPr>
          <p:cNvPr id="73" name="Rounded Rectangle 72"/>
          <p:cNvSpPr/>
          <p:nvPr>
            <p:custDataLst>
              <p:tags r:id="rId4"/>
            </p:custDataLst>
          </p:nvPr>
        </p:nvSpPr>
        <p:spPr>
          <a:xfrm>
            <a:off x="3060065" y="195580"/>
            <a:ext cx="1400810" cy="3390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sz="1400" b="1" dirty="0">
                <a:latin typeface="Arial" panose="020B0604020202020204" pitchFamily="34" charset="0"/>
                <a:ea typeface="微软雅黑" panose="020B0503020204020204" pitchFamily="34" charset="-122"/>
                <a:sym typeface="Arial" panose="020B0604020202020204" pitchFamily="34" charset="0"/>
              </a:rPr>
              <a:t>2016</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00" name="Straight Connector 99"/>
          <p:cNvCxnSpPr/>
          <p:nvPr>
            <p:custDataLst>
              <p:tags r:id="rId5"/>
            </p:custDataLst>
          </p:nvPr>
        </p:nvCxnSpPr>
        <p:spPr>
          <a:xfrm flipH="1">
            <a:off x="3722457" y="658002"/>
            <a:ext cx="440088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716145" y="339725"/>
            <a:ext cx="3628390" cy="673735"/>
          </a:xfrm>
          <a:prstGeom prst="rect">
            <a:avLst/>
          </a:prstGeom>
          <a:noFill/>
        </p:spPr>
        <p:txBody>
          <a:bodyPr wrap="square" rtlCol="0">
            <a:noAutofit/>
          </a:bodyPr>
          <a:lstStyle/>
          <a:p>
            <a:r>
              <a:rPr lang="zh-CN" altLang="en-US"/>
              <a:t>世界液体燃料消耗的</a:t>
            </a:r>
            <a:r>
              <a:rPr lang="en-US" altLang="zh-CN"/>
              <a:t>CO2</a:t>
            </a:r>
            <a:r>
              <a:rPr lang="zh-CN" altLang="en-US"/>
              <a:t>排放量</a:t>
            </a:r>
            <a:endParaRPr lang="zh-CN" altLang="en-US"/>
          </a:p>
        </p:txBody>
      </p:sp>
      <p:sp>
        <p:nvSpPr>
          <p:cNvPr id="10" name="五边形 9"/>
          <p:cNvSpPr/>
          <p:nvPr>
            <p:custDataLst>
              <p:tags r:id="rId7"/>
            </p:custDataLst>
          </p:nvPr>
        </p:nvSpPr>
        <p:spPr>
          <a:xfrm>
            <a:off x="323215" y="411480"/>
            <a:ext cx="2395855" cy="35750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a:t>词云图与正态分布</a:t>
            </a:r>
            <a:endParaRPr lang="zh-CN" altLang="en-US" sz="1600"/>
          </a:p>
        </p:txBody>
      </p:sp>
      <p:sp>
        <p:nvSpPr>
          <p:cNvPr id="3" name="文本框 2"/>
          <p:cNvSpPr txBox="1"/>
          <p:nvPr/>
        </p:nvSpPr>
        <p:spPr>
          <a:xfrm>
            <a:off x="459105" y="771525"/>
            <a:ext cx="3048000" cy="306705"/>
          </a:xfrm>
          <a:prstGeom prst="rect">
            <a:avLst/>
          </a:prstGeom>
          <a:noFill/>
        </p:spPr>
        <p:txBody>
          <a:bodyPr wrap="square" rtlCol="0">
            <a:spAutoFit/>
          </a:bodyPr>
          <a:p>
            <a:r>
              <a:rPr lang="zh-CN" altLang="en-US" sz="1400"/>
              <a:t>WordCloud()函数</a:t>
            </a:r>
            <a:r>
              <a:rPr lang="en-US" altLang="zh-CN" sz="1400"/>
              <a:t>:</a:t>
            </a:r>
            <a:endParaRPr lang="en-US" altLang="zh-CN" sz="1400"/>
          </a:p>
        </p:txBody>
      </p:sp>
      <p:sp>
        <p:nvSpPr>
          <p:cNvPr id="4" name="文本框 3"/>
          <p:cNvSpPr txBox="1"/>
          <p:nvPr/>
        </p:nvSpPr>
        <p:spPr>
          <a:xfrm>
            <a:off x="4843780" y="771525"/>
            <a:ext cx="3048000" cy="306705"/>
          </a:xfrm>
          <a:prstGeom prst="rect">
            <a:avLst/>
          </a:prstGeom>
          <a:noFill/>
        </p:spPr>
        <p:txBody>
          <a:bodyPr wrap="square" rtlCol="0">
            <a:spAutoFit/>
          </a:bodyPr>
          <a:p>
            <a:r>
              <a:rPr lang="en-US" altLang="zh-CN" sz="1400"/>
              <a:t>plt</a:t>
            </a:r>
            <a:r>
              <a:rPr lang="zh-CN" altLang="en-US" sz="1400"/>
              <a:t>正态分布</a:t>
            </a:r>
            <a:r>
              <a:rPr lang="en-US" altLang="zh-CN" sz="1400"/>
              <a:t>:</a:t>
            </a:r>
            <a:endParaRPr lang="en-US" altLang="zh-CN" sz="1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left)">
                                      <p:cBhvr>
                                        <p:cTn id="13" dur="500"/>
                                        <p:tgtEl>
                                          <p:spTgt spid="10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up)">
                                      <p:cBhvr>
                                        <p:cTn id="1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Straight Connector 132"/>
          <p:cNvCxnSpPr/>
          <p:nvPr>
            <p:custDataLst>
              <p:tags r:id="rId1"/>
            </p:custDataLst>
          </p:nvPr>
        </p:nvCxnSpPr>
        <p:spPr>
          <a:xfrm rot="5400000">
            <a:off x="2143734" y="494947"/>
            <a:ext cx="311260" cy="138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8" name="Rounded Rectangle 77"/>
          <p:cNvSpPr/>
          <p:nvPr>
            <p:custDataLst>
              <p:tags r:id="rId2"/>
            </p:custDataLst>
          </p:nvPr>
        </p:nvSpPr>
        <p:spPr>
          <a:xfrm>
            <a:off x="1619258" y="195315"/>
            <a:ext cx="1401111" cy="3001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sz="1400" b="1" dirty="0">
                <a:latin typeface="Arial" panose="020B0604020202020204" pitchFamily="34" charset="0"/>
                <a:ea typeface="微软雅黑" panose="020B0503020204020204" pitchFamily="34" charset="-122"/>
                <a:sym typeface="Arial" panose="020B0604020202020204" pitchFamily="34" charset="0"/>
              </a:rPr>
              <a:t>2016</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04" name="Straight Connector 103"/>
          <p:cNvCxnSpPr/>
          <p:nvPr>
            <p:custDataLst>
              <p:tags r:id="rId3"/>
            </p:custDataLst>
          </p:nvPr>
        </p:nvCxnSpPr>
        <p:spPr>
          <a:xfrm flipH="1">
            <a:off x="2298482" y="652782"/>
            <a:ext cx="536829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0060" y="195580"/>
            <a:ext cx="4798695" cy="368300"/>
          </a:xfrm>
          <a:prstGeom prst="rect">
            <a:avLst/>
          </a:prstGeom>
          <a:noFill/>
        </p:spPr>
        <p:txBody>
          <a:bodyPr wrap="square" rtlCol="0">
            <a:spAutoFit/>
          </a:bodyPr>
          <a:lstStyle/>
          <a:p>
            <a:r>
              <a:rPr lang="zh-CN" altLang="en-US"/>
              <a:t>世界人口与液体燃料消耗的</a:t>
            </a:r>
            <a:r>
              <a:rPr lang="en-US" altLang="zh-CN"/>
              <a:t>CO2</a:t>
            </a:r>
            <a:r>
              <a:rPr lang="zh-CN" altLang="en-US"/>
              <a:t>排放量的关系</a:t>
            </a:r>
            <a:endParaRPr lang="zh-CN" altLang="en-US"/>
          </a:p>
        </p:txBody>
      </p:sp>
      <p:sp>
        <p:nvSpPr>
          <p:cNvPr id="3" name="文本框 2"/>
          <p:cNvSpPr txBox="1"/>
          <p:nvPr/>
        </p:nvSpPr>
        <p:spPr>
          <a:xfrm>
            <a:off x="827405" y="771525"/>
            <a:ext cx="7744460" cy="583565"/>
          </a:xfrm>
          <a:prstGeom prst="rect">
            <a:avLst/>
          </a:prstGeom>
          <a:noFill/>
        </p:spPr>
        <p:txBody>
          <a:bodyPr wrap="square" rtlCol="0">
            <a:spAutoFit/>
          </a:bodyPr>
          <a:lstStyle/>
          <a:p>
            <a:r>
              <a:rPr lang="en-US" altLang="zh-CN" sz="1600"/>
              <a:t>         </a:t>
            </a:r>
            <a:r>
              <a:rPr lang="zh-CN" altLang="en-US" sz="1600"/>
              <a:t>前面提到世界人口激增，对于液体燃料消耗的</a:t>
            </a:r>
            <a:r>
              <a:rPr lang="en-US" altLang="zh-CN" sz="1600"/>
              <a:t>CO2</a:t>
            </a:r>
            <a:r>
              <a:rPr lang="zh-CN" altLang="en-US" sz="1600"/>
              <a:t>排放量有一定影响，那么事实上国家的</a:t>
            </a:r>
            <a:r>
              <a:rPr lang="zh-CN" altLang="en-US" sz="1600" b="1"/>
              <a:t>人口比例</a:t>
            </a:r>
            <a:r>
              <a:rPr lang="zh-CN" altLang="en-US" sz="1600"/>
              <a:t>与此</a:t>
            </a:r>
            <a:r>
              <a:rPr lang="zh-CN" altLang="en-US" sz="1600" b="1"/>
              <a:t>是否真的是存在正相关关系呢</a:t>
            </a:r>
            <a:r>
              <a:rPr lang="zh-CN" altLang="en-US" sz="1600"/>
              <a:t>？根据数据分析所得结论如下：</a:t>
            </a:r>
            <a:endParaRPr lang="zh-CN" altLang="en-US" sz="1600"/>
          </a:p>
        </p:txBody>
      </p:sp>
      <p:pic>
        <p:nvPicPr>
          <p:cNvPr id="4" name="图片 3" descr="2016全球液体燃料消耗的二氧化碳排放量版图"/>
          <p:cNvPicPr>
            <a:picLocks noChangeAspect="1"/>
          </p:cNvPicPr>
          <p:nvPr/>
        </p:nvPicPr>
        <p:blipFill>
          <a:blip r:embed="rId4"/>
          <a:srcRect l="2954" r="8498"/>
          <a:stretch>
            <a:fillRect/>
          </a:stretch>
        </p:blipFill>
        <p:spPr>
          <a:xfrm>
            <a:off x="175260" y="1651635"/>
            <a:ext cx="4391660" cy="3368040"/>
          </a:xfrm>
          <a:prstGeom prst="rect">
            <a:avLst/>
          </a:prstGeom>
        </p:spPr>
      </p:pic>
      <p:pic>
        <p:nvPicPr>
          <p:cNvPr id="5" name="图片 4" descr="世界人口比例3D饼图"/>
          <p:cNvPicPr>
            <a:picLocks noChangeAspect="1"/>
          </p:cNvPicPr>
          <p:nvPr/>
        </p:nvPicPr>
        <p:blipFill>
          <a:blip r:embed="rId5"/>
          <a:srcRect l="1776" r="22565"/>
          <a:stretch>
            <a:fillRect/>
          </a:stretch>
        </p:blipFill>
        <p:spPr>
          <a:xfrm>
            <a:off x="4572000" y="1651635"/>
            <a:ext cx="4464685" cy="3354070"/>
          </a:xfrm>
          <a:prstGeom prst="rect">
            <a:avLst/>
          </a:prstGeom>
        </p:spPr>
      </p:pic>
      <p:sp>
        <p:nvSpPr>
          <p:cNvPr id="6" name="文本框 5"/>
          <p:cNvSpPr txBox="1"/>
          <p:nvPr/>
        </p:nvSpPr>
        <p:spPr>
          <a:xfrm>
            <a:off x="107315" y="1344930"/>
            <a:ext cx="3048000" cy="306705"/>
          </a:xfrm>
          <a:prstGeom prst="rect">
            <a:avLst/>
          </a:prstGeom>
          <a:noFill/>
        </p:spPr>
        <p:txBody>
          <a:bodyPr wrap="square" rtlCol="0">
            <a:spAutoFit/>
          </a:bodyPr>
          <a:p>
            <a:r>
              <a:rPr lang="en-US" altLang="zh-CN" sz="1400"/>
              <a:t> Map()</a:t>
            </a:r>
            <a:r>
              <a:rPr lang="zh-CN" altLang="en-US" sz="1400"/>
              <a:t>函数</a:t>
            </a:r>
            <a:r>
              <a:rPr lang="en-US" altLang="zh-CN" sz="1400"/>
              <a:t>:</a:t>
            </a:r>
            <a:endParaRPr lang="en-US" altLang="zh-CN" sz="1400"/>
          </a:p>
        </p:txBody>
      </p:sp>
      <p:sp>
        <p:nvSpPr>
          <p:cNvPr id="7" name="文本框 6"/>
          <p:cNvSpPr txBox="1"/>
          <p:nvPr/>
        </p:nvSpPr>
        <p:spPr>
          <a:xfrm>
            <a:off x="4572000" y="1344930"/>
            <a:ext cx="3048000" cy="306705"/>
          </a:xfrm>
          <a:prstGeom prst="rect">
            <a:avLst/>
          </a:prstGeom>
          <a:noFill/>
        </p:spPr>
        <p:txBody>
          <a:bodyPr wrap="square" rtlCol="0">
            <a:spAutoFit/>
          </a:bodyPr>
          <a:p>
            <a:r>
              <a:rPr lang="zh-CN" altLang="en-US" sz="1400"/>
              <a:t>Pie()函数</a:t>
            </a:r>
            <a:r>
              <a:rPr lang="en-US" altLang="zh-CN" sz="1400"/>
              <a:t>:</a:t>
            </a:r>
            <a:endParaRPr lang="en-US" altLang="zh-CN" sz="1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left)">
                                      <p:cBhvr>
                                        <p:cTn id="13" dur="500"/>
                                        <p:tgtEl>
                                          <p:spTgt spid="10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319135" y="4592320"/>
            <a:ext cx="825500" cy="551180"/>
            <a:chOff x="6566394" y="4204652"/>
            <a:chExt cx="2874548" cy="2149585"/>
          </a:xfrm>
          <a:gradFill flip="none" rotWithShape="1">
            <a:gsLst>
              <a:gs pos="0">
                <a:srgbClr val="0170C1">
                  <a:shade val="30000"/>
                  <a:satMod val="115000"/>
                </a:srgbClr>
              </a:gs>
              <a:gs pos="50000">
                <a:srgbClr val="0170C1">
                  <a:shade val="67500"/>
                  <a:satMod val="115000"/>
                </a:srgbClr>
              </a:gs>
              <a:gs pos="100000">
                <a:srgbClr val="0170C1">
                  <a:shade val="100000"/>
                  <a:satMod val="115000"/>
                </a:srgbClr>
              </a:gs>
            </a:gsLst>
            <a:lin ang="5400000" scaled="1"/>
            <a:tileRect/>
          </a:gradFill>
        </p:grpSpPr>
        <p:sp>
          <p:nvSpPr>
            <p:cNvPr id="78" name="任意多边形 77"/>
            <p:cNvSpPr/>
            <p:nvPr/>
          </p:nvSpPr>
          <p:spPr>
            <a:xfrm flipH="1" flipV="1">
              <a:off x="6566394" y="5984842"/>
              <a:ext cx="562560" cy="325906"/>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sp>
          <p:nvSpPr>
            <p:cNvPr id="45" name="任意多边形 44"/>
            <p:cNvSpPr/>
            <p:nvPr/>
          </p:nvSpPr>
          <p:spPr>
            <a:xfrm flipH="1" flipV="1">
              <a:off x="6595751" y="4204652"/>
              <a:ext cx="2845191" cy="2149585"/>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1994106"/>
                <a:gd name="connsiteY0-176" fmla="*/ 1564775 h 1566371"/>
                <a:gd name="connsiteX1-177" fmla="*/ 914546 w 1994106"/>
                <a:gd name="connsiteY1-178" fmla="*/ 0 h 1566371"/>
                <a:gd name="connsiteX2-179" fmla="*/ 1898654 w 1994106"/>
                <a:gd name="connsiteY2-180" fmla="*/ 24603 h 1566371"/>
                <a:gd name="connsiteX3-181" fmla="*/ 1994106 w 1994106"/>
                <a:gd name="connsiteY3-182" fmla="*/ 118448 h 1566371"/>
                <a:gd name="connsiteX4-183" fmla="*/ 996555 w 1994106"/>
                <a:gd name="connsiteY4-184" fmla="*/ 1566371 h 1566371"/>
                <a:gd name="connsiteX5-185" fmla="*/ 0 w 1994106"/>
                <a:gd name="connsiteY5-186" fmla="*/ 1564775 h 1566371"/>
                <a:gd name="connsiteX0-187" fmla="*/ 0 w 2010434"/>
                <a:gd name="connsiteY0-188" fmla="*/ 1564775 h 1566371"/>
                <a:gd name="connsiteX1-189" fmla="*/ 930874 w 2010434"/>
                <a:gd name="connsiteY1-190" fmla="*/ 0 h 1566371"/>
                <a:gd name="connsiteX2-191" fmla="*/ 1914982 w 2010434"/>
                <a:gd name="connsiteY2-192" fmla="*/ 24603 h 1566371"/>
                <a:gd name="connsiteX3-193" fmla="*/ 2010434 w 2010434"/>
                <a:gd name="connsiteY3-194" fmla="*/ 118448 h 1566371"/>
                <a:gd name="connsiteX4-195" fmla="*/ 1012883 w 2010434"/>
                <a:gd name="connsiteY4-196" fmla="*/ 1566371 h 1566371"/>
                <a:gd name="connsiteX5-197" fmla="*/ 0 w 2010434"/>
                <a:gd name="connsiteY5-198" fmla="*/ 1564775 h 1566371"/>
                <a:gd name="connsiteX0-199" fmla="*/ 0 w 2023497"/>
                <a:gd name="connsiteY0-200" fmla="*/ 1519055 h 1566371"/>
                <a:gd name="connsiteX1-201" fmla="*/ 943937 w 2023497"/>
                <a:gd name="connsiteY1-202" fmla="*/ 0 h 1566371"/>
                <a:gd name="connsiteX2-203" fmla="*/ 1928045 w 2023497"/>
                <a:gd name="connsiteY2-204" fmla="*/ 24603 h 1566371"/>
                <a:gd name="connsiteX3-205" fmla="*/ 2023497 w 2023497"/>
                <a:gd name="connsiteY3-206" fmla="*/ 118448 h 1566371"/>
                <a:gd name="connsiteX4-207" fmla="*/ 1025946 w 2023497"/>
                <a:gd name="connsiteY4-208" fmla="*/ 1566371 h 1566371"/>
                <a:gd name="connsiteX5-209" fmla="*/ 0 w 2023497"/>
                <a:gd name="connsiteY5-210" fmla="*/ 1519055 h 1566371"/>
                <a:gd name="connsiteX0-211" fmla="*/ 0 w 2023497"/>
                <a:gd name="connsiteY0-212" fmla="*/ 1519055 h 1519055"/>
                <a:gd name="connsiteX1-213" fmla="*/ 943937 w 2023497"/>
                <a:gd name="connsiteY1-214" fmla="*/ 0 h 1519055"/>
                <a:gd name="connsiteX2-215" fmla="*/ 1928045 w 2023497"/>
                <a:gd name="connsiteY2-216" fmla="*/ 24603 h 1519055"/>
                <a:gd name="connsiteX3-217" fmla="*/ 2023497 w 2023497"/>
                <a:gd name="connsiteY3-218" fmla="*/ 118448 h 1519055"/>
                <a:gd name="connsiteX4-219" fmla="*/ 1019415 w 2023497"/>
                <a:gd name="connsiteY4-220" fmla="*/ 1491259 h 1519055"/>
                <a:gd name="connsiteX5-221" fmla="*/ 0 w 2023497"/>
                <a:gd name="connsiteY5-222" fmla="*/ 1519055 h 1519055"/>
                <a:gd name="connsiteX0-223" fmla="*/ 0 w 2023497"/>
                <a:gd name="connsiteY0-224" fmla="*/ 1519055 h 1519055"/>
                <a:gd name="connsiteX1-225" fmla="*/ 943937 w 2023497"/>
                <a:gd name="connsiteY1-226" fmla="*/ 0 h 1519055"/>
                <a:gd name="connsiteX2-227" fmla="*/ 1928045 w 2023497"/>
                <a:gd name="connsiteY2-228" fmla="*/ 24603 h 1519055"/>
                <a:gd name="connsiteX3-229" fmla="*/ 2023497 w 2023497"/>
                <a:gd name="connsiteY3-230" fmla="*/ 118448 h 1519055"/>
                <a:gd name="connsiteX4-231" fmla="*/ 1019415 w 2023497"/>
                <a:gd name="connsiteY4-232" fmla="*/ 1504322 h 1519055"/>
                <a:gd name="connsiteX5-233" fmla="*/ 0 w 2023497"/>
                <a:gd name="connsiteY5-234" fmla="*/ 1519055 h 1519055"/>
                <a:gd name="connsiteX0-235" fmla="*/ 0 w 2023497"/>
                <a:gd name="connsiteY0-236" fmla="*/ 1519055 h 1519055"/>
                <a:gd name="connsiteX1-237" fmla="*/ 943937 w 2023497"/>
                <a:gd name="connsiteY1-238" fmla="*/ 0 h 1519055"/>
                <a:gd name="connsiteX2-239" fmla="*/ 1928045 w 2023497"/>
                <a:gd name="connsiteY2-240" fmla="*/ 24603 h 1519055"/>
                <a:gd name="connsiteX3-241" fmla="*/ 2023497 w 2023497"/>
                <a:gd name="connsiteY3-242" fmla="*/ 118448 h 1519055"/>
                <a:gd name="connsiteX4-243" fmla="*/ 1029212 w 2023497"/>
                <a:gd name="connsiteY4-244" fmla="*/ 1507588 h 1519055"/>
                <a:gd name="connsiteX5-245" fmla="*/ 0 w 2023497"/>
                <a:gd name="connsiteY5-246" fmla="*/ 1519055 h 1519055"/>
                <a:gd name="connsiteX0-247" fmla="*/ 0 w 2023497"/>
                <a:gd name="connsiteY0-248" fmla="*/ 1519055 h 1548476"/>
                <a:gd name="connsiteX1-249" fmla="*/ 943937 w 2023497"/>
                <a:gd name="connsiteY1-250" fmla="*/ 0 h 1548476"/>
                <a:gd name="connsiteX2-251" fmla="*/ 1928045 w 2023497"/>
                <a:gd name="connsiteY2-252" fmla="*/ 24603 h 1548476"/>
                <a:gd name="connsiteX3-253" fmla="*/ 2023497 w 2023497"/>
                <a:gd name="connsiteY3-254" fmla="*/ 118448 h 1548476"/>
                <a:gd name="connsiteX4-255" fmla="*/ 1025495 w 2023497"/>
                <a:gd name="connsiteY4-256" fmla="*/ 1548476 h 1548476"/>
                <a:gd name="connsiteX5-257" fmla="*/ 0 w 2023497"/>
                <a:gd name="connsiteY5-258" fmla="*/ 1519055 h 1548476"/>
                <a:gd name="connsiteX0-259" fmla="*/ 0 w 2023497"/>
                <a:gd name="connsiteY0-260" fmla="*/ 1537640 h 1548476"/>
                <a:gd name="connsiteX1-261" fmla="*/ 943937 w 2023497"/>
                <a:gd name="connsiteY1-262" fmla="*/ 0 h 1548476"/>
                <a:gd name="connsiteX2-263" fmla="*/ 1928045 w 2023497"/>
                <a:gd name="connsiteY2-264" fmla="*/ 24603 h 1548476"/>
                <a:gd name="connsiteX3-265" fmla="*/ 2023497 w 2023497"/>
                <a:gd name="connsiteY3-266" fmla="*/ 118448 h 1548476"/>
                <a:gd name="connsiteX4-267" fmla="*/ 1025495 w 2023497"/>
                <a:gd name="connsiteY4-268" fmla="*/ 1548476 h 1548476"/>
                <a:gd name="connsiteX5-269" fmla="*/ 0 w 2023497"/>
                <a:gd name="connsiteY5-270" fmla="*/ 1537640 h 1548476"/>
                <a:gd name="connsiteX0-271" fmla="*/ 0 w 2023497"/>
                <a:gd name="connsiteY0-272" fmla="*/ 1545841 h 1548476"/>
                <a:gd name="connsiteX1-273" fmla="*/ 943937 w 2023497"/>
                <a:gd name="connsiteY1-274" fmla="*/ 0 h 1548476"/>
                <a:gd name="connsiteX2-275" fmla="*/ 1928045 w 2023497"/>
                <a:gd name="connsiteY2-276" fmla="*/ 24603 h 1548476"/>
                <a:gd name="connsiteX3-277" fmla="*/ 2023497 w 2023497"/>
                <a:gd name="connsiteY3-278" fmla="*/ 118448 h 1548476"/>
                <a:gd name="connsiteX4-279" fmla="*/ 1025495 w 2023497"/>
                <a:gd name="connsiteY4-280" fmla="*/ 1548476 h 1548476"/>
                <a:gd name="connsiteX5-281" fmla="*/ 0 w 2023497"/>
                <a:gd name="connsiteY5-282" fmla="*/ 1545841 h 1548476"/>
                <a:gd name="connsiteX0-283" fmla="*/ 0 w 2023497"/>
                <a:gd name="connsiteY0-284" fmla="*/ 1545841 h 1560778"/>
                <a:gd name="connsiteX1-285" fmla="*/ 943937 w 2023497"/>
                <a:gd name="connsiteY1-286" fmla="*/ 0 h 1560778"/>
                <a:gd name="connsiteX2-287" fmla="*/ 1928045 w 2023497"/>
                <a:gd name="connsiteY2-288" fmla="*/ 24603 h 1560778"/>
                <a:gd name="connsiteX3-289" fmla="*/ 2023497 w 2023497"/>
                <a:gd name="connsiteY3-290" fmla="*/ 118448 h 1560778"/>
                <a:gd name="connsiteX4-291" fmla="*/ 1013194 w 2023497"/>
                <a:gd name="connsiteY4-292" fmla="*/ 1560778 h 1560778"/>
                <a:gd name="connsiteX5-293" fmla="*/ 0 w 2023497"/>
                <a:gd name="connsiteY5-294" fmla="*/ 1545841 h 1560778"/>
                <a:gd name="connsiteX0-295" fmla="*/ 0 w 2023497"/>
                <a:gd name="connsiteY0-296" fmla="*/ 1545841 h 1545841"/>
                <a:gd name="connsiteX1-297" fmla="*/ 943937 w 2023497"/>
                <a:gd name="connsiteY1-298" fmla="*/ 0 h 1545841"/>
                <a:gd name="connsiteX2-299" fmla="*/ 1928045 w 2023497"/>
                <a:gd name="connsiteY2-300" fmla="*/ 24603 h 1545841"/>
                <a:gd name="connsiteX3-301" fmla="*/ 2023497 w 2023497"/>
                <a:gd name="connsiteY3-302" fmla="*/ 118448 h 1545841"/>
                <a:gd name="connsiteX4-303" fmla="*/ 1013194 w 2023497"/>
                <a:gd name="connsiteY4-304" fmla="*/ 1544377 h 1545841"/>
                <a:gd name="connsiteX5-305" fmla="*/ 0 w 2023497"/>
                <a:gd name="connsiteY5-306" fmla="*/ 1545841 h 1545841"/>
                <a:gd name="connsiteX0-307" fmla="*/ 0 w 2023497"/>
                <a:gd name="connsiteY0-308" fmla="*/ 1545841 h 1552578"/>
                <a:gd name="connsiteX1-309" fmla="*/ 943937 w 2023497"/>
                <a:gd name="connsiteY1-310" fmla="*/ 0 h 1552578"/>
                <a:gd name="connsiteX2-311" fmla="*/ 1928045 w 2023497"/>
                <a:gd name="connsiteY2-312" fmla="*/ 24603 h 1552578"/>
                <a:gd name="connsiteX3-313" fmla="*/ 2023497 w 2023497"/>
                <a:gd name="connsiteY3-314" fmla="*/ 118448 h 1552578"/>
                <a:gd name="connsiteX4-315" fmla="*/ 1009093 w 2023497"/>
                <a:gd name="connsiteY4-316" fmla="*/ 1552578 h 1552578"/>
                <a:gd name="connsiteX5-317" fmla="*/ 0 w 2023497"/>
                <a:gd name="connsiteY5-318" fmla="*/ 1545841 h 1552578"/>
                <a:gd name="connsiteX0-319" fmla="*/ 0 w 2023497"/>
                <a:gd name="connsiteY0-320" fmla="*/ 1522046 h 1528783"/>
                <a:gd name="connsiteX1-321" fmla="*/ 930340 w 2023497"/>
                <a:gd name="connsiteY1-322" fmla="*/ 0 h 1528783"/>
                <a:gd name="connsiteX2-323" fmla="*/ 1928045 w 2023497"/>
                <a:gd name="connsiteY2-324" fmla="*/ 808 h 1528783"/>
                <a:gd name="connsiteX3-325" fmla="*/ 2023497 w 2023497"/>
                <a:gd name="connsiteY3-326" fmla="*/ 94653 h 1528783"/>
                <a:gd name="connsiteX4-327" fmla="*/ 1009093 w 2023497"/>
                <a:gd name="connsiteY4-328" fmla="*/ 1528783 h 1528783"/>
                <a:gd name="connsiteX5-329" fmla="*/ 0 w 2023497"/>
                <a:gd name="connsiteY5-330" fmla="*/ 1522046 h 15287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497" h="1528783">
                  <a:moveTo>
                    <a:pt x="0" y="1522046"/>
                  </a:moveTo>
                  <a:cubicBezTo>
                    <a:pt x="656072" y="127894"/>
                    <a:pt x="631008" y="123013"/>
                    <a:pt x="930340" y="0"/>
                  </a:cubicBezTo>
                  <a:lnTo>
                    <a:pt x="1928045" y="808"/>
                  </a:lnTo>
                  <a:cubicBezTo>
                    <a:pt x="1982258" y="28102"/>
                    <a:pt x="1995253" y="44861"/>
                    <a:pt x="2023497" y="94653"/>
                  </a:cubicBezTo>
                  <a:cubicBezTo>
                    <a:pt x="1744667" y="-204681"/>
                    <a:pt x="1259220" y="1077734"/>
                    <a:pt x="1009093" y="1528783"/>
                  </a:cubicBezTo>
                  <a:lnTo>
                    <a:pt x="0" y="15220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grpSp>
      <p:grpSp>
        <p:nvGrpSpPr>
          <p:cNvPr id="5" name="组合 3"/>
          <p:cNvGrpSpPr/>
          <p:nvPr/>
        </p:nvGrpSpPr>
        <p:grpSpPr>
          <a:xfrm>
            <a:off x="34925" y="4628515"/>
            <a:ext cx="795020" cy="514985"/>
            <a:chOff x="3231887" y="4185258"/>
            <a:chExt cx="2868772" cy="2188952"/>
          </a:xfrm>
          <a:gradFill flip="none" rotWithShape="1">
            <a:gsLst>
              <a:gs pos="0">
                <a:srgbClr val="0170C1">
                  <a:shade val="30000"/>
                  <a:satMod val="115000"/>
                </a:srgbClr>
              </a:gs>
              <a:gs pos="50000">
                <a:srgbClr val="0170C1">
                  <a:shade val="67500"/>
                  <a:satMod val="115000"/>
                </a:srgbClr>
              </a:gs>
              <a:gs pos="100000">
                <a:srgbClr val="0170C1">
                  <a:shade val="100000"/>
                  <a:satMod val="115000"/>
                </a:srgbClr>
              </a:gs>
            </a:gsLst>
            <a:lin ang="5400000" scaled="1"/>
            <a:tileRect/>
          </a:gradFill>
        </p:grpSpPr>
        <p:sp>
          <p:nvSpPr>
            <p:cNvPr id="77" name="任意多边形 76"/>
            <p:cNvSpPr/>
            <p:nvPr/>
          </p:nvSpPr>
          <p:spPr>
            <a:xfrm flipV="1">
              <a:off x="5538099" y="5984842"/>
              <a:ext cx="562560" cy="325906"/>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sp>
          <p:nvSpPr>
            <p:cNvPr id="49" name="任意多边形 48"/>
            <p:cNvSpPr/>
            <p:nvPr/>
          </p:nvSpPr>
          <p:spPr>
            <a:xfrm flipV="1">
              <a:off x="3231887" y="4185258"/>
              <a:ext cx="2840599" cy="2188952"/>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0231"/>
                <a:gd name="connsiteY0-176" fmla="*/ 1554978 h 1566371"/>
                <a:gd name="connsiteX1-177" fmla="*/ 940671 w 2020231"/>
                <a:gd name="connsiteY1-178" fmla="*/ 0 h 1566371"/>
                <a:gd name="connsiteX2-179" fmla="*/ 1924779 w 2020231"/>
                <a:gd name="connsiteY2-180" fmla="*/ 24603 h 1566371"/>
                <a:gd name="connsiteX3-181" fmla="*/ 2020231 w 2020231"/>
                <a:gd name="connsiteY3-182" fmla="*/ 118448 h 1566371"/>
                <a:gd name="connsiteX4-183" fmla="*/ 1022680 w 2020231"/>
                <a:gd name="connsiteY4-184" fmla="*/ 1566371 h 1566371"/>
                <a:gd name="connsiteX5-185" fmla="*/ 0 w 2020231"/>
                <a:gd name="connsiteY5-186" fmla="*/ 1554978 h 1566371"/>
                <a:gd name="connsiteX0-187" fmla="*/ 0 w 2020231"/>
                <a:gd name="connsiteY0-188" fmla="*/ 1545387 h 1556780"/>
                <a:gd name="connsiteX1-189" fmla="*/ 931079 w 2020231"/>
                <a:gd name="connsiteY1-190" fmla="*/ 0 h 1556780"/>
                <a:gd name="connsiteX2-191" fmla="*/ 1924779 w 2020231"/>
                <a:gd name="connsiteY2-192" fmla="*/ 15012 h 1556780"/>
                <a:gd name="connsiteX3-193" fmla="*/ 2020231 w 2020231"/>
                <a:gd name="connsiteY3-194" fmla="*/ 108857 h 1556780"/>
                <a:gd name="connsiteX4-195" fmla="*/ 1022680 w 2020231"/>
                <a:gd name="connsiteY4-196" fmla="*/ 1556780 h 1556780"/>
                <a:gd name="connsiteX5-197" fmla="*/ 0 w 2020231"/>
                <a:gd name="connsiteY5-198" fmla="*/ 1545387 h 155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0231" h="1556780">
                  <a:moveTo>
                    <a:pt x="0" y="1545387"/>
                  </a:moveTo>
                  <a:cubicBezTo>
                    <a:pt x="656072" y="151235"/>
                    <a:pt x="631747" y="123013"/>
                    <a:pt x="931079" y="0"/>
                  </a:cubicBezTo>
                  <a:lnTo>
                    <a:pt x="1924779" y="15012"/>
                  </a:lnTo>
                  <a:cubicBezTo>
                    <a:pt x="1978992" y="42306"/>
                    <a:pt x="1991987" y="59065"/>
                    <a:pt x="2020231" y="108857"/>
                  </a:cubicBezTo>
                  <a:cubicBezTo>
                    <a:pt x="1741401" y="-190477"/>
                    <a:pt x="1272807" y="1105731"/>
                    <a:pt x="1022680" y="1556780"/>
                  </a:cubicBezTo>
                  <a:lnTo>
                    <a:pt x="0" y="15453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grpSp>
      <p:cxnSp>
        <p:nvCxnSpPr>
          <p:cNvPr id="19" name="Straight Connector 132"/>
          <p:cNvCxnSpPr/>
          <p:nvPr>
            <p:custDataLst>
              <p:tags r:id="rId1"/>
            </p:custDataLst>
          </p:nvPr>
        </p:nvCxnSpPr>
        <p:spPr>
          <a:xfrm rot="5400000">
            <a:off x="1536674" y="467642"/>
            <a:ext cx="311260" cy="13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4" name="Rounded Rectangle 83"/>
          <p:cNvSpPr/>
          <p:nvPr>
            <p:custDataLst>
              <p:tags r:id="rId2"/>
            </p:custDataLst>
          </p:nvPr>
        </p:nvSpPr>
        <p:spPr>
          <a:xfrm>
            <a:off x="755650" y="97155"/>
            <a:ext cx="1800225" cy="3003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sz="1400" b="1" dirty="0">
                <a:latin typeface="Arial" panose="020B0604020202020204" pitchFamily="34" charset="0"/>
                <a:ea typeface="微软雅黑" panose="020B0503020204020204" pitchFamily="34" charset="-122"/>
                <a:sym typeface="Arial" panose="020B0604020202020204" pitchFamily="34" charset="0"/>
              </a:rPr>
              <a:t>2016</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20" name="Straight Connector 107"/>
          <p:cNvCxnSpPr/>
          <p:nvPr>
            <p:custDataLst>
              <p:tags r:id="rId3"/>
            </p:custDataLst>
          </p:nvPr>
        </p:nvCxnSpPr>
        <p:spPr>
          <a:xfrm flipH="1">
            <a:off x="1691422" y="483855"/>
            <a:ext cx="5904865"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682875" y="115570"/>
            <a:ext cx="4857750" cy="368300"/>
          </a:xfrm>
          <a:prstGeom prst="rect">
            <a:avLst/>
          </a:prstGeom>
          <a:noFill/>
        </p:spPr>
        <p:txBody>
          <a:bodyPr wrap="square" rtlCol="0">
            <a:spAutoFit/>
          </a:bodyPr>
          <a:lstStyle/>
          <a:p>
            <a:r>
              <a:rPr lang="zh-CN" altLang="en-US" b="1" i="1"/>
              <a:t>世界大国的液体燃料消耗的</a:t>
            </a:r>
            <a:r>
              <a:rPr lang="en-US" altLang="zh-CN" b="1" i="1"/>
              <a:t>CO2</a:t>
            </a:r>
            <a:r>
              <a:rPr lang="zh-CN" altLang="en-US" b="1" i="1"/>
              <a:t>排放量</a:t>
            </a:r>
            <a:endParaRPr lang="zh-CN" altLang="en-US" b="1" i="1"/>
          </a:p>
        </p:txBody>
      </p:sp>
      <p:sp>
        <p:nvSpPr>
          <p:cNvPr id="7" name="文本框 6"/>
          <p:cNvSpPr txBox="1"/>
          <p:nvPr/>
        </p:nvSpPr>
        <p:spPr>
          <a:xfrm>
            <a:off x="586105" y="630555"/>
            <a:ext cx="3048000" cy="306705"/>
          </a:xfrm>
          <a:prstGeom prst="rect">
            <a:avLst/>
          </a:prstGeom>
          <a:noFill/>
        </p:spPr>
        <p:txBody>
          <a:bodyPr wrap="square" rtlCol="0">
            <a:spAutoFit/>
          </a:bodyPr>
          <a:p>
            <a:r>
              <a:rPr lang="en-US" altLang="zh-CN" sz="1400"/>
              <a:t>EXCEL</a:t>
            </a:r>
            <a:r>
              <a:rPr lang="zh-CN" altLang="en-US" sz="1400"/>
              <a:t>柱形图</a:t>
            </a:r>
            <a:r>
              <a:rPr lang="en-US" altLang="zh-CN" sz="1400"/>
              <a:t>:</a:t>
            </a:r>
            <a:endParaRPr lang="en-US" altLang="zh-CN" sz="1400"/>
          </a:p>
        </p:txBody>
      </p:sp>
      <p:pic>
        <p:nvPicPr>
          <p:cNvPr id="2" name="图片 1"/>
          <p:cNvPicPr>
            <a:picLocks noChangeAspect="1"/>
          </p:cNvPicPr>
          <p:nvPr>
            <p:custDataLst>
              <p:tags r:id="rId4"/>
            </p:custDataLst>
          </p:nvPr>
        </p:nvPicPr>
        <p:blipFill>
          <a:blip r:embed="rId5"/>
          <a:stretch>
            <a:fillRect/>
          </a:stretch>
        </p:blipFill>
        <p:spPr>
          <a:xfrm>
            <a:off x="586105" y="880745"/>
            <a:ext cx="7999730" cy="398716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500" fill="hold"/>
                                        <p:tgtEl>
                                          <p:spTgt spid="84"/>
                                        </p:tgtEl>
                                        <p:attrNameLst>
                                          <p:attrName>ppt_w</p:attrName>
                                        </p:attrNameLst>
                                      </p:cBhvr>
                                      <p:tavLst>
                                        <p:tav tm="0">
                                          <p:val>
                                            <p:fltVal val="0"/>
                                          </p:val>
                                        </p:tav>
                                        <p:tav tm="100000">
                                          <p:val>
                                            <p:strVal val="#ppt_w"/>
                                          </p:val>
                                        </p:tav>
                                      </p:tavLst>
                                    </p:anim>
                                    <p:anim calcmode="lin" valueType="num">
                                      <p:cBhvr>
                                        <p:cTn id="15" dur="500" fill="hold"/>
                                        <p:tgtEl>
                                          <p:spTgt spid="84"/>
                                        </p:tgtEl>
                                        <p:attrNameLst>
                                          <p:attrName>ppt_h</p:attrName>
                                        </p:attrNameLst>
                                      </p:cBhvr>
                                      <p:tavLst>
                                        <p:tav tm="0">
                                          <p:val>
                                            <p:fltVal val="0"/>
                                          </p:val>
                                        </p:tav>
                                        <p:tav tm="100000">
                                          <p:val>
                                            <p:strVal val="#ppt_h"/>
                                          </p:val>
                                        </p:tav>
                                      </p:tavLst>
                                    </p:anim>
                                    <p:animEffect transition="in" filter="fade">
                                      <p:cBhvr>
                                        <p:cTn id="16" dur="500"/>
                                        <p:tgtEl>
                                          <p:spTgt spid="8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custDataLst>
              <p:tags r:id="rId1"/>
            </p:custDataLst>
          </p:nvPr>
        </p:nvSpPr>
        <p:spPr>
          <a:xfrm>
            <a:off x="3347454" y="770890"/>
            <a:ext cx="410094" cy="410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a:p>
        </p:txBody>
      </p:sp>
      <p:cxnSp>
        <p:nvCxnSpPr>
          <p:cNvPr id="5" name="肘形连接符 4"/>
          <p:cNvCxnSpPr/>
          <p:nvPr/>
        </p:nvCxnSpPr>
        <p:spPr>
          <a:xfrm flipV="1">
            <a:off x="2103120" y="339090"/>
            <a:ext cx="1244600" cy="587375"/>
          </a:xfrm>
          <a:prstGeom prst="bentConnector3">
            <a:avLst>
              <a:gd name="adj1" fmla="val 50051"/>
            </a:avLst>
          </a:prstGeom>
          <a:ln w="9525" cap="rnd">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347454" y="123190"/>
            <a:ext cx="410094" cy="410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zh-CN" altLang="en-US"/>
          </a:p>
        </p:txBody>
      </p:sp>
      <p:sp>
        <p:nvSpPr>
          <p:cNvPr id="8" name="标题 4"/>
          <p:cNvSpPr txBox="1"/>
          <p:nvPr/>
        </p:nvSpPr>
        <p:spPr>
          <a:xfrm>
            <a:off x="3347706" y="199200"/>
            <a:ext cx="388253" cy="270031"/>
          </a:xfrm>
          <a:prstGeom prst="rect">
            <a:avLst/>
          </a:prstGeom>
        </p:spPr>
        <p:txBody>
          <a:bodyPr vert="horz" lIns="68559" tIns="34279" rIns="68559" bIns="3427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dirty="0">
                <a:solidFill>
                  <a:schemeClr val="bg1"/>
                </a:solidFill>
                <a:latin typeface="微软雅黑" panose="020B0503020204020204" pitchFamily="34" charset="-122"/>
                <a:ea typeface="微软雅黑" panose="020B0503020204020204" pitchFamily="34" charset="-122"/>
              </a:rPr>
              <a:t> 01</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cxnSp>
        <p:nvCxnSpPr>
          <p:cNvPr id="9" name="肘形连接符 8"/>
          <p:cNvCxnSpPr/>
          <p:nvPr/>
        </p:nvCxnSpPr>
        <p:spPr>
          <a:xfrm flipV="1">
            <a:off x="2339975" y="987425"/>
            <a:ext cx="1080135" cy="288290"/>
          </a:xfrm>
          <a:prstGeom prst="bentConnector3">
            <a:avLst>
              <a:gd name="adj1" fmla="val 50029"/>
            </a:avLst>
          </a:prstGeom>
          <a:ln w="9525">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354350" y="429059"/>
            <a:ext cx="410094" cy="4102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lstStyle/>
          <a:p>
            <a:pPr algn="ctr"/>
            <a:endParaRPr lang="en-US" altLang="zh-CN" sz="1200"/>
          </a:p>
        </p:txBody>
      </p:sp>
      <p:sp>
        <p:nvSpPr>
          <p:cNvPr id="12" name="标题 4"/>
          <p:cNvSpPr txBox="1"/>
          <p:nvPr/>
        </p:nvSpPr>
        <p:spPr>
          <a:xfrm>
            <a:off x="3369466" y="839714"/>
            <a:ext cx="388253" cy="270031"/>
          </a:xfrm>
          <a:prstGeom prst="rect">
            <a:avLst/>
          </a:prstGeom>
        </p:spPr>
        <p:txBody>
          <a:bodyPr vert="horz" lIns="68559" tIns="34279" rIns="68559" bIns="3427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dirty="0">
                <a:solidFill>
                  <a:schemeClr val="bg1"/>
                </a:solidFill>
                <a:latin typeface="微软雅黑" panose="020B0503020204020204" pitchFamily="34" charset="-122"/>
                <a:ea typeface="微软雅黑" panose="020B0503020204020204" pitchFamily="34" charset="-122"/>
              </a:rPr>
              <a:t>02</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7" name="Freeform 9"/>
          <p:cNvSpPr/>
          <p:nvPr/>
        </p:nvSpPr>
        <p:spPr bwMode="auto">
          <a:xfrm flipH="1">
            <a:off x="539750" y="199390"/>
            <a:ext cx="1887220" cy="1178560"/>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2"/>
          </a:solidFill>
          <a:ln>
            <a:noFill/>
          </a:ln>
        </p:spPr>
        <p:txBody>
          <a:bodyPr vert="horz" wrap="square" lIns="56622" tIns="28310" rIns="56622" bIns="2831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420">
              <a:defRPr/>
            </a:pPr>
            <a:endParaRPr lang="zh-CN" altLang="en-US" sz="1100" dirty="0">
              <a:solidFill>
                <a:sysClr val="windowText" lastClr="000000"/>
              </a:solidFill>
              <a:latin typeface="Calibri" panose="020F0502020204030204"/>
              <a:ea typeface="宋体" panose="02010600030101010101" pitchFamily="2" charset="-122"/>
            </a:endParaRPr>
          </a:p>
        </p:txBody>
      </p:sp>
      <p:sp>
        <p:nvSpPr>
          <p:cNvPr id="18" name="KSO_Shape"/>
          <p:cNvSpPr/>
          <p:nvPr/>
        </p:nvSpPr>
        <p:spPr bwMode="auto">
          <a:xfrm>
            <a:off x="1258570" y="432435"/>
            <a:ext cx="405765" cy="40576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lIns="68559" tIns="34279" rIns="68559" bIns="34279" anchor="ctr">
            <a:scene3d>
              <a:camera prst="orthographicFront"/>
              <a:lightRig rig="threePt" dir="t"/>
            </a:scene3d>
            <a:sp3d>
              <a:contourClr>
                <a:srgbClr val="FFFFFF"/>
              </a:contourClr>
            </a:sp3d>
          </a:bodyPr>
          <a:lstStyle/>
          <a:p>
            <a:pPr algn="ctr">
              <a:defRPr/>
            </a:pP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27405" y="915670"/>
            <a:ext cx="1360805" cy="293370"/>
          </a:xfrm>
          <a:prstGeom prst="rect">
            <a:avLst/>
          </a:prstGeom>
        </p:spPr>
        <p:txBody>
          <a:bodyPr wrap="square" lIns="68551" tIns="34276" rIns="68551" bIns="34276">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关系分析</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3735705" y="125095"/>
            <a:ext cx="2501900" cy="344170"/>
          </a:xfrm>
          <a:prstGeom prst="rect">
            <a:avLst/>
          </a:prstGeom>
        </p:spPr>
        <p:txBody>
          <a:bodyPr wrap="square" lIns="68551" tIns="34276" rIns="68551" bIns="34276">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世界</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CO2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排放量版图</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3779520" y="771525"/>
            <a:ext cx="1510665" cy="344170"/>
          </a:xfrm>
          <a:prstGeom prst="rect">
            <a:avLst/>
          </a:prstGeom>
        </p:spPr>
        <p:txBody>
          <a:bodyPr wrap="square" lIns="68551" tIns="34276" rIns="68551" bIns="34276">
            <a:spAutoFit/>
          </a:bodyPr>
          <a:lstStyle/>
          <a:p>
            <a:pPr algn="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世界人口比例</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 name="肘形连接符 2"/>
          <p:cNvCxnSpPr/>
          <p:nvPr>
            <p:custDataLst>
              <p:tags r:id="rId2"/>
            </p:custDataLst>
          </p:nvPr>
        </p:nvCxnSpPr>
        <p:spPr>
          <a:xfrm>
            <a:off x="5796280" y="267335"/>
            <a:ext cx="575945" cy="360045"/>
          </a:xfrm>
          <a:prstGeom prst="bentConnector3">
            <a:avLst>
              <a:gd name="adj1" fmla="val 50055"/>
            </a:avLst>
          </a:prstGeom>
          <a:ln w="9525" cap="rnd">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custDataLst>
              <p:tags r:id="rId3"/>
            </p:custDataLst>
          </p:nvPr>
        </p:nvCxnSpPr>
        <p:spPr>
          <a:xfrm flipV="1">
            <a:off x="5334000" y="627380"/>
            <a:ext cx="1038225" cy="360045"/>
          </a:xfrm>
          <a:prstGeom prst="bentConnector3">
            <a:avLst>
              <a:gd name="adj1" fmla="val 50031"/>
            </a:avLst>
          </a:prstGeom>
          <a:ln w="9525" cap="rnd">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2" name="标题 4"/>
          <p:cNvSpPr txBox="1"/>
          <p:nvPr>
            <p:custDataLst>
              <p:tags r:id="rId4"/>
            </p:custDataLst>
          </p:nvPr>
        </p:nvSpPr>
        <p:spPr>
          <a:xfrm>
            <a:off x="6352526" y="501460"/>
            <a:ext cx="388253" cy="270031"/>
          </a:xfrm>
          <a:prstGeom prst="rect">
            <a:avLst/>
          </a:prstGeom>
        </p:spPr>
        <p:txBody>
          <a:bodyPr vert="horz" lIns="68559" tIns="34279" rIns="68559" bIns="3427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dirty="0">
                <a:solidFill>
                  <a:schemeClr val="bg1"/>
                </a:solidFill>
                <a:latin typeface="微软雅黑" panose="020B0503020204020204" pitchFamily="34" charset="-122"/>
                <a:ea typeface="微软雅黑" panose="020B0503020204020204" pitchFamily="34" charset="-122"/>
              </a:rPr>
              <a:t> 03</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774180" y="2004695"/>
            <a:ext cx="3048000" cy="368300"/>
          </a:xfrm>
          <a:prstGeom prst="rect">
            <a:avLst/>
          </a:prstGeom>
          <a:noFill/>
        </p:spPr>
        <p:txBody>
          <a:bodyPr wrap="square" rtlCol="0">
            <a:spAutoFit/>
          </a:bodyPr>
          <a:lstStyle/>
          <a:p>
            <a:endParaRPr lang="zh-CN" altLang="en-US"/>
          </a:p>
        </p:txBody>
      </p:sp>
      <p:sp>
        <p:nvSpPr>
          <p:cNvPr id="34" name="文本框 33"/>
          <p:cNvSpPr txBox="1"/>
          <p:nvPr/>
        </p:nvSpPr>
        <p:spPr>
          <a:xfrm>
            <a:off x="6804660" y="429260"/>
            <a:ext cx="3048000" cy="368300"/>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关系雷达图</a:t>
            </a:r>
            <a:endParaRPr lang="zh-CN" altLang="en-US"/>
          </a:p>
        </p:txBody>
      </p:sp>
      <p:sp>
        <p:nvSpPr>
          <p:cNvPr id="36" name="文本框 35"/>
          <p:cNvSpPr txBox="1"/>
          <p:nvPr/>
        </p:nvSpPr>
        <p:spPr>
          <a:xfrm>
            <a:off x="352425" y="1924050"/>
            <a:ext cx="1835785" cy="1885315"/>
          </a:xfrm>
          <a:prstGeom prst="rect">
            <a:avLst/>
          </a:prstGeom>
          <a:noFill/>
        </p:spPr>
        <p:txBody>
          <a:bodyPr wrap="square" rtlCol="0">
            <a:noAutofit/>
          </a:bodyPr>
          <a:lstStyle/>
          <a:p>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这里将版图的分析结果与人口比例图的分析结果用了</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rPr>
              <a:t>关系雷达图</a:t>
            </a: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进行了二次结合，呈现的关系确实是</a:t>
            </a:r>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rPr>
              <a:t>间接性的正相关</a:t>
            </a:r>
            <a:r>
              <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16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descr="关系雷达图"/>
          <p:cNvPicPr>
            <a:picLocks noChangeAspect="1"/>
          </p:cNvPicPr>
          <p:nvPr/>
        </p:nvPicPr>
        <p:blipFill>
          <a:blip r:embed="rId5"/>
          <a:stretch>
            <a:fillRect/>
          </a:stretch>
        </p:blipFill>
        <p:spPr>
          <a:xfrm>
            <a:off x="2411730" y="1419860"/>
            <a:ext cx="6517005" cy="3585845"/>
          </a:xfrm>
          <a:prstGeom prst="rect">
            <a:avLst/>
          </a:prstGeom>
        </p:spPr>
      </p:pic>
      <p:sp>
        <p:nvSpPr>
          <p:cNvPr id="4" name="文本框 3"/>
          <p:cNvSpPr txBox="1"/>
          <p:nvPr/>
        </p:nvSpPr>
        <p:spPr>
          <a:xfrm>
            <a:off x="2915285" y="1145540"/>
            <a:ext cx="3048000" cy="306705"/>
          </a:xfrm>
          <a:prstGeom prst="rect">
            <a:avLst/>
          </a:prstGeom>
          <a:noFill/>
        </p:spPr>
        <p:txBody>
          <a:bodyPr wrap="square" rtlCol="0">
            <a:spAutoFit/>
          </a:bodyPr>
          <a:p>
            <a:r>
              <a:rPr lang="zh-CN" altLang="en-US" sz="1400"/>
              <a:t>Radar()函数</a:t>
            </a:r>
            <a:r>
              <a:rPr lang="en-US" altLang="zh-CN" sz="1400"/>
              <a:t>:</a:t>
            </a:r>
            <a:endParaRPr lang="en-US" altLang="zh-CN" sz="14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4"/>
          <p:cNvSpPr/>
          <p:nvPr>
            <p:custDataLst>
              <p:tags r:id="rId1"/>
            </p:custDataLst>
          </p:nvPr>
        </p:nvSpPr>
        <p:spPr>
          <a:xfrm>
            <a:off x="3794837" y="3942262"/>
            <a:ext cx="2749891" cy="454769"/>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solidFill>
            <a:schemeClr val="accent2">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0" spcCol="903" anchor="ctr">
            <a:noAutofit/>
          </a:bodyPr>
          <a:lstStyle/>
          <a:p>
            <a:pPr lvl="0"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小组分工</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SubTitle_1"/>
          <p:cNvSpPr/>
          <p:nvPr>
            <p:custDataLst>
              <p:tags r:id="rId2"/>
            </p:custDataLst>
          </p:nvPr>
        </p:nvSpPr>
        <p:spPr>
          <a:xfrm>
            <a:off x="3816427" y="1628276"/>
            <a:ext cx="2749891" cy="453578"/>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solidFill>
            <a:schemeClr val="accent2">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0" spcCol="903" anchor="ctr">
            <a:noAutofit/>
          </a:bodyPr>
          <a:lstStyle/>
          <a:p>
            <a:pPr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项目背景</a:t>
            </a: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MH_Other_1"/>
          <p:cNvSpPr/>
          <p:nvPr>
            <p:custDataLst>
              <p:tags r:id="rId3"/>
            </p:custDataLst>
          </p:nvPr>
        </p:nvSpPr>
        <p:spPr>
          <a:xfrm>
            <a:off x="3218830" y="1609229"/>
            <a:ext cx="732114" cy="495246"/>
          </a:xfrm>
          <a:custGeom>
            <a:avLst/>
            <a:gdLst>
              <a:gd name="connsiteX0" fmla="*/ 0 w 872351"/>
              <a:gd name="connsiteY0" fmla="*/ 0 h 721783"/>
              <a:gd name="connsiteX1" fmla="*/ 697880 w 872351"/>
              <a:gd name="connsiteY1" fmla="*/ 0 h 721783"/>
              <a:gd name="connsiteX2" fmla="*/ 872351 w 872351"/>
              <a:gd name="connsiteY2" fmla="*/ 360892 h 721783"/>
              <a:gd name="connsiteX3" fmla="*/ 697880 w 872351"/>
              <a:gd name="connsiteY3" fmla="*/ 721783 h 721783"/>
              <a:gd name="connsiteX4" fmla="*/ 0 w 872351"/>
              <a:gd name="connsiteY4" fmla="*/ 721783 h 7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1" h="721783">
                <a:moveTo>
                  <a:pt x="0" y="0"/>
                </a:moveTo>
                <a:lnTo>
                  <a:pt x="697880" y="0"/>
                </a:lnTo>
                <a:lnTo>
                  <a:pt x="872351" y="360892"/>
                </a:lnTo>
                <a:lnTo>
                  <a:pt x="697880" y="721783"/>
                </a:lnTo>
                <a:lnTo>
                  <a:pt x="0" y="721783"/>
                </a:lnTo>
                <a:close/>
              </a:path>
            </a:pathLst>
          </a:custGeom>
          <a:solidFill>
            <a:schemeClr val="accent1"/>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3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SubTitle_2"/>
          <p:cNvSpPr/>
          <p:nvPr>
            <p:custDataLst>
              <p:tags r:id="rId4"/>
            </p:custDataLst>
          </p:nvPr>
        </p:nvSpPr>
        <p:spPr>
          <a:xfrm>
            <a:off x="3816427" y="2211621"/>
            <a:ext cx="2749891" cy="453578"/>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solidFill>
            <a:schemeClr val="accent2">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0" spcCol="903" anchor="ctr">
            <a:noAutofit/>
          </a:bodyPr>
          <a:lstStyle/>
          <a:p>
            <a:pPr lvl="0" algn="ct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数据预处理过程与方法</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Other_2"/>
          <p:cNvSpPr/>
          <p:nvPr>
            <p:custDataLst>
              <p:tags r:id="rId5"/>
            </p:custDataLst>
          </p:nvPr>
        </p:nvSpPr>
        <p:spPr>
          <a:xfrm>
            <a:off x="3218830" y="2192571"/>
            <a:ext cx="732114" cy="494055"/>
          </a:xfrm>
          <a:custGeom>
            <a:avLst/>
            <a:gdLst>
              <a:gd name="connsiteX0" fmla="*/ 0 w 872351"/>
              <a:gd name="connsiteY0" fmla="*/ 0 h 721783"/>
              <a:gd name="connsiteX1" fmla="*/ 697880 w 872351"/>
              <a:gd name="connsiteY1" fmla="*/ 0 h 721783"/>
              <a:gd name="connsiteX2" fmla="*/ 872351 w 872351"/>
              <a:gd name="connsiteY2" fmla="*/ 360892 h 721783"/>
              <a:gd name="connsiteX3" fmla="*/ 697880 w 872351"/>
              <a:gd name="connsiteY3" fmla="*/ 721783 h 721783"/>
              <a:gd name="connsiteX4" fmla="*/ 0 w 872351"/>
              <a:gd name="connsiteY4" fmla="*/ 721783 h 7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1" h="721783">
                <a:moveTo>
                  <a:pt x="0" y="0"/>
                </a:moveTo>
                <a:lnTo>
                  <a:pt x="697880" y="0"/>
                </a:lnTo>
                <a:lnTo>
                  <a:pt x="872351" y="360892"/>
                </a:lnTo>
                <a:lnTo>
                  <a:pt x="697880" y="721783"/>
                </a:lnTo>
                <a:lnTo>
                  <a:pt x="0" y="721783"/>
                </a:lnTo>
                <a:close/>
              </a:path>
            </a:pathLst>
          </a:custGeom>
          <a:solidFill>
            <a:schemeClr val="accent1"/>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3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MH_SubTitle_3"/>
          <p:cNvSpPr/>
          <p:nvPr>
            <p:custDataLst>
              <p:tags r:id="rId6"/>
            </p:custDataLst>
          </p:nvPr>
        </p:nvSpPr>
        <p:spPr>
          <a:xfrm>
            <a:off x="3816427" y="2793771"/>
            <a:ext cx="2749891" cy="454769"/>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solidFill>
            <a:schemeClr val="accent2">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0" spcCol="903" anchor="ctr">
            <a:noAutofit/>
          </a:bodyPr>
          <a:lstStyle/>
          <a:p>
            <a:pPr lvl="0"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数据可视化展示</a:t>
            </a: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3"/>
          <p:cNvSpPr/>
          <p:nvPr>
            <p:custDataLst>
              <p:tags r:id="rId7"/>
            </p:custDataLst>
          </p:nvPr>
        </p:nvSpPr>
        <p:spPr>
          <a:xfrm>
            <a:off x="3218830" y="2775914"/>
            <a:ext cx="732114" cy="494055"/>
          </a:xfrm>
          <a:custGeom>
            <a:avLst/>
            <a:gdLst>
              <a:gd name="connsiteX0" fmla="*/ 0 w 872351"/>
              <a:gd name="connsiteY0" fmla="*/ 0 h 721783"/>
              <a:gd name="connsiteX1" fmla="*/ 697880 w 872351"/>
              <a:gd name="connsiteY1" fmla="*/ 0 h 721783"/>
              <a:gd name="connsiteX2" fmla="*/ 872351 w 872351"/>
              <a:gd name="connsiteY2" fmla="*/ 360892 h 721783"/>
              <a:gd name="connsiteX3" fmla="*/ 697880 w 872351"/>
              <a:gd name="connsiteY3" fmla="*/ 721783 h 721783"/>
              <a:gd name="connsiteX4" fmla="*/ 0 w 872351"/>
              <a:gd name="connsiteY4" fmla="*/ 721783 h 7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1" h="721783">
                <a:moveTo>
                  <a:pt x="0" y="0"/>
                </a:moveTo>
                <a:lnTo>
                  <a:pt x="697880" y="0"/>
                </a:lnTo>
                <a:lnTo>
                  <a:pt x="872351" y="360892"/>
                </a:lnTo>
                <a:lnTo>
                  <a:pt x="697880" y="721783"/>
                </a:lnTo>
                <a:lnTo>
                  <a:pt x="0" y="721783"/>
                </a:lnTo>
                <a:close/>
              </a:path>
            </a:pathLst>
          </a:custGeom>
          <a:solidFill>
            <a:schemeClr val="accent1"/>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3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MH_SubTitle_4"/>
          <p:cNvSpPr/>
          <p:nvPr>
            <p:custDataLst>
              <p:tags r:id="rId8"/>
            </p:custDataLst>
          </p:nvPr>
        </p:nvSpPr>
        <p:spPr>
          <a:xfrm>
            <a:off x="3816427" y="3377112"/>
            <a:ext cx="2749891" cy="454769"/>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solidFill>
            <a:schemeClr val="accent2">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0" spcCol="903" anchor="ctr">
            <a:noAutofit/>
          </a:bodyPr>
          <a:lstStyle/>
          <a:p>
            <a:pPr lvl="0"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数据分析结论</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MH_Other_4"/>
          <p:cNvSpPr/>
          <p:nvPr>
            <p:custDataLst>
              <p:tags r:id="rId9"/>
            </p:custDataLst>
          </p:nvPr>
        </p:nvSpPr>
        <p:spPr>
          <a:xfrm>
            <a:off x="3218830" y="3358066"/>
            <a:ext cx="732114" cy="495246"/>
          </a:xfrm>
          <a:custGeom>
            <a:avLst/>
            <a:gdLst>
              <a:gd name="connsiteX0" fmla="*/ 0 w 872351"/>
              <a:gd name="connsiteY0" fmla="*/ 0 h 721783"/>
              <a:gd name="connsiteX1" fmla="*/ 697880 w 872351"/>
              <a:gd name="connsiteY1" fmla="*/ 0 h 721783"/>
              <a:gd name="connsiteX2" fmla="*/ 872351 w 872351"/>
              <a:gd name="connsiteY2" fmla="*/ 360892 h 721783"/>
              <a:gd name="connsiteX3" fmla="*/ 697880 w 872351"/>
              <a:gd name="connsiteY3" fmla="*/ 721783 h 721783"/>
              <a:gd name="connsiteX4" fmla="*/ 0 w 872351"/>
              <a:gd name="connsiteY4" fmla="*/ 721783 h 7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1" h="721783">
                <a:moveTo>
                  <a:pt x="0" y="0"/>
                </a:moveTo>
                <a:lnTo>
                  <a:pt x="697880" y="0"/>
                </a:lnTo>
                <a:lnTo>
                  <a:pt x="872351" y="360892"/>
                </a:lnTo>
                <a:lnTo>
                  <a:pt x="697880" y="721783"/>
                </a:lnTo>
                <a:lnTo>
                  <a:pt x="0" y="721783"/>
                </a:lnTo>
                <a:close/>
              </a:path>
            </a:pathLst>
          </a:custGeom>
          <a:solidFill>
            <a:schemeClr val="accent1"/>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3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MH_Others_2"/>
          <p:cNvSpPr/>
          <p:nvPr>
            <p:custDataLst>
              <p:tags r:id="rId10"/>
            </p:custDataLst>
          </p:nvPr>
        </p:nvSpPr>
        <p:spPr>
          <a:xfrm>
            <a:off x="753" y="550115"/>
            <a:ext cx="1038442" cy="3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MH_Others_1"/>
          <p:cNvSpPr txBox="1"/>
          <p:nvPr>
            <p:custDataLst>
              <p:tags r:id="rId11"/>
            </p:custDataLst>
          </p:nvPr>
        </p:nvSpPr>
        <p:spPr>
          <a:xfrm>
            <a:off x="1129508" y="517762"/>
            <a:ext cx="811807" cy="437660"/>
          </a:xfrm>
          <a:prstGeom prst="rect">
            <a:avLst/>
          </a:prstGeom>
          <a:noFill/>
        </p:spPr>
        <p:txBody>
          <a:bodyPr vert="horz" wrap="square" lIns="0" tIns="0" rIns="0" bIns="0" rtlCol="0" anchor="ctr" anchorCtr="0">
            <a:spAutoFit/>
          </a:bodyPr>
          <a:lstStyle/>
          <a:p>
            <a:pPr algn="ct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MH_Others_2"/>
          <p:cNvSpPr txBox="1"/>
          <p:nvPr>
            <p:custDataLst>
              <p:tags r:id="rId12"/>
            </p:custDataLst>
          </p:nvPr>
        </p:nvSpPr>
        <p:spPr>
          <a:xfrm>
            <a:off x="610286" y="955445"/>
            <a:ext cx="1850251" cy="353943"/>
          </a:xfrm>
          <a:prstGeom prst="rect">
            <a:avLst/>
          </a:prstGeom>
          <a:noFill/>
        </p:spPr>
        <p:txBody>
          <a:bodyPr wrap="square" lIns="0" tIns="0" rIns="0" bIns="0">
            <a:spAutoFit/>
          </a:bodyPr>
          <a:lstStyle/>
          <a:p>
            <a:pPr algn="ctr">
              <a:defRPr/>
            </a:pPr>
            <a:r>
              <a:rPr lang="en-US" altLang="zh-CN" sz="2300"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3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MH_Others_2"/>
          <p:cNvSpPr/>
          <p:nvPr>
            <p:custDataLst>
              <p:tags r:id="rId13"/>
            </p:custDataLst>
          </p:nvPr>
        </p:nvSpPr>
        <p:spPr>
          <a:xfrm>
            <a:off x="2077639" y="550115"/>
            <a:ext cx="7065860" cy="3556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Other_4"/>
          <p:cNvSpPr/>
          <p:nvPr>
            <p:custDataLst>
              <p:tags r:id="rId14"/>
            </p:custDataLst>
          </p:nvPr>
        </p:nvSpPr>
        <p:spPr>
          <a:xfrm>
            <a:off x="3218830" y="3913691"/>
            <a:ext cx="732114" cy="495246"/>
          </a:xfrm>
          <a:custGeom>
            <a:avLst/>
            <a:gdLst>
              <a:gd name="connsiteX0" fmla="*/ 0 w 872351"/>
              <a:gd name="connsiteY0" fmla="*/ 0 h 721783"/>
              <a:gd name="connsiteX1" fmla="*/ 697880 w 872351"/>
              <a:gd name="connsiteY1" fmla="*/ 0 h 721783"/>
              <a:gd name="connsiteX2" fmla="*/ 872351 w 872351"/>
              <a:gd name="connsiteY2" fmla="*/ 360892 h 721783"/>
              <a:gd name="connsiteX3" fmla="*/ 697880 w 872351"/>
              <a:gd name="connsiteY3" fmla="*/ 721783 h 721783"/>
              <a:gd name="connsiteX4" fmla="*/ 0 w 872351"/>
              <a:gd name="connsiteY4" fmla="*/ 721783 h 72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1" h="721783">
                <a:moveTo>
                  <a:pt x="0" y="0"/>
                </a:moveTo>
                <a:lnTo>
                  <a:pt x="697880" y="0"/>
                </a:lnTo>
                <a:lnTo>
                  <a:pt x="872351" y="360892"/>
                </a:lnTo>
                <a:lnTo>
                  <a:pt x="697880" y="721783"/>
                </a:lnTo>
                <a:lnTo>
                  <a:pt x="0" y="721783"/>
                </a:lnTo>
                <a:close/>
              </a:path>
            </a:pathLst>
          </a:custGeom>
          <a:solidFill>
            <a:schemeClr val="accent1"/>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rPr>
              <a:t>5</a:t>
            </a:r>
            <a:endParaRPr lang="en-US" altLang="zh-CN" sz="3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0-#ppt_w/2"/>
                                          </p:val>
                                        </p:tav>
                                        <p:tav tm="100000">
                                          <p:val>
                                            <p:strVal val="#ppt_x"/>
                                          </p:val>
                                        </p:tav>
                                      </p:tavLst>
                                    </p:anim>
                                    <p:anim calcmode="lin" valueType="num">
                                      <p:cBhvr additive="base">
                                        <p:cTn id="36" dur="500" fill="hold"/>
                                        <p:tgtEl>
                                          <p:spTgt spid="3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0-#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1+#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1+#ppt_w/2"/>
                                          </p:val>
                                        </p:tav>
                                        <p:tav tm="100000">
                                          <p:val>
                                            <p:strVal val="#ppt_x"/>
                                          </p:val>
                                        </p:tav>
                                      </p:tavLst>
                                    </p:anim>
                                    <p:anim calcmode="lin" valueType="num">
                                      <p:cBhvr additive="base">
                                        <p:cTn id="54" dur="500" fill="hold"/>
                                        <p:tgtEl>
                                          <p:spTgt spid="3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1+#ppt_w/2"/>
                                          </p:val>
                                        </p:tav>
                                        <p:tav tm="100000">
                                          <p:val>
                                            <p:strVal val="#ppt_x"/>
                                          </p:val>
                                        </p:tav>
                                      </p:tavLst>
                                    </p:anim>
                                    <p:anim calcmode="lin" valueType="num">
                                      <p:cBhvr additive="base">
                                        <p:cTn id="58" dur="500" fill="hold"/>
                                        <p:tgtEl>
                                          <p:spTgt spid="3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0-#ppt_w/2"/>
                                          </p:val>
                                        </p:tav>
                                        <p:tav tm="100000">
                                          <p:val>
                                            <p:strVal val="#ppt_x"/>
                                          </p:val>
                                        </p:tav>
                                      </p:tavLst>
                                    </p:anim>
                                    <p:anim calcmode="lin" valueType="num">
                                      <p:cBhvr additive="base">
                                        <p:cTn id="62" dur="500" fill="hold"/>
                                        <p:tgtEl>
                                          <p:spTgt spid="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1+#ppt_w/2"/>
                                          </p:val>
                                        </p:tav>
                                        <p:tav tm="100000">
                                          <p:val>
                                            <p:strVal val="#ppt_x"/>
                                          </p:val>
                                        </p:tav>
                                      </p:tavLst>
                                    </p:anim>
                                    <p:anim calcmode="lin" valueType="num">
                                      <p:cBhvr additive="base">
                                        <p:cTn id="6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0"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animBg="1"/>
      <p:bldP spid="41" grpId="0"/>
      <p:bldP spid="42" grpId="0"/>
      <p:bldP spid="43" grpId="0" animBg="1"/>
      <p:bldP spid="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custDataLst>
              <p:tags r:id="rId1"/>
            </p:custDataLst>
          </p:nvPr>
        </p:nvSpPr>
        <p:spPr>
          <a:xfrm>
            <a:off x="1769745" y="140335"/>
            <a:ext cx="1725295" cy="3003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altLang="zh-CN" sz="1400" b="1" dirty="0">
                <a:latin typeface="Arial" panose="020B0604020202020204" pitchFamily="34" charset="0"/>
                <a:ea typeface="微软雅黑" panose="020B0503020204020204" pitchFamily="34" charset="-122"/>
                <a:sym typeface="Arial" panose="020B0604020202020204" pitchFamily="34" charset="0"/>
              </a:rPr>
              <a:t>1960-2016</a:t>
            </a: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descr="1960-2016中国液体燃料消耗的二氧化碳排放量"/>
          <p:cNvPicPr>
            <a:picLocks noChangeAspect="1"/>
          </p:cNvPicPr>
          <p:nvPr/>
        </p:nvPicPr>
        <p:blipFill>
          <a:blip r:embed="rId2"/>
          <a:stretch>
            <a:fillRect/>
          </a:stretch>
        </p:blipFill>
        <p:spPr>
          <a:xfrm>
            <a:off x="107315" y="1066165"/>
            <a:ext cx="5995035" cy="3846195"/>
          </a:xfrm>
          <a:prstGeom prst="rect">
            <a:avLst/>
          </a:prstGeom>
        </p:spPr>
      </p:pic>
      <p:cxnSp>
        <p:nvCxnSpPr>
          <p:cNvPr id="92" name="Straight Connector 91"/>
          <p:cNvCxnSpPr/>
          <p:nvPr>
            <p:custDataLst>
              <p:tags r:id="rId3"/>
            </p:custDataLst>
          </p:nvPr>
        </p:nvCxnSpPr>
        <p:spPr>
          <a:xfrm rot="5400000">
            <a:off x="2544419" y="578273"/>
            <a:ext cx="311260" cy="138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4"/>
            </p:custDataLst>
          </p:nvPr>
        </p:nvCxnSpPr>
        <p:spPr>
          <a:xfrm flipH="1">
            <a:off x="2699167" y="555767"/>
            <a:ext cx="4896485" cy="23495"/>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491865" y="195580"/>
            <a:ext cx="4397375" cy="368300"/>
          </a:xfrm>
          <a:prstGeom prst="rect">
            <a:avLst/>
          </a:prstGeom>
          <a:noFill/>
        </p:spPr>
        <p:txBody>
          <a:bodyPr wrap="square" rtlCol="0">
            <a:spAutoFit/>
          </a:bodyPr>
          <a:lstStyle/>
          <a:p>
            <a:r>
              <a:rPr lang="zh-CN" altLang="en-US"/>
              <a:t>分析国内的液体燃料消耗的</a:t>
            </a:r>
            <a:r>
              <a:rPr lang="en-US" altLang="zh-CN"/>
              <a:t>CO2</a:t>
            </a:r>
            <a:r>
              <a:rPr lang="zh-CN" altLang="en-US"/>
              <a:t>排放量</a:t>
            </a:r>
            <a:endParaRPr lang="zh-CN" altLang="en-US"/>
          </a:p>
        </p:txBody>
      </p:sp>
      <p:sp>
        <p:nvSpPr>
          <p:cNvPr id="52" name="文本框 51"/>
          <p:cNvSpPr txBox="1"/>
          <p:nvPr/>
        </p:nvSpPr>
        <p:spPr>
          <a:xfrm>
            <a:off x="6516370" y="2548255"/>
            <a:ext cx="2336800" cy="1417320"/>
          </a:xfrm>
          <a:prstGeom prst="rect">
            <a:avLst/>
          </a:prstGeom>
          <a:noFill/>
        </p:spPr>
        <p:txBody>
          <a:bodyPr wrap="square" rtlCol="0">
            <a:noAutofit/>
          </a:bodyPr>
          <a:lstStyle/>
          <a:p>
            <a:r>
              <a:rPr lang="en-US" altLang="zh-CN"/>
              <a:t>        </a:t>
            </a:r>
            <a:r>
              <a:rPr lang="zh-CN" altLang="en-US" sz="1600"/>
              <a:t>从图可以看出我国的液体燃料消耗的</a:t>
            </a:r>
            <a:r>
              <a:rPr lang="en-US" altLang="zh-CN" sz="1600"/>
              <a:t>CO2</a:t>
            </a:r>
            <a:r>
              <a:rPr lang="zh-CN" altLang="en-US" sz="1600"/>
              <a:t>排放量是</a:t>
            </a:r>
            <a:r>
              <a:rPr lang="zh-CN" altLang="en-US" sz="1600" b="1"/>
              <a:t>一直增长</a:t>
            </a:r>
            <a:r>
              <a:rPr lang="zh-CN" altLang="en-US" sz="1600"/>
              <a:t>的，同时也说明了我国的</a:t>
            </a:r>
            <a:r>
              <a:rPr lang="zh-CN" altLang="en-US" sz="1600" b="1"/>
              <a:t>工业化进程</a:t>
            </a:r>
            <a:r>
              <a:rPr lang="zh-CN" altLang="en-US" sz="1600"/>
              <a:t>处于不断推进的</a:t>
            </a:r>
            <a:r>
              <a:rPr lang="zh-CN" altLang="en-US" sz="1600"/>
              <a:t>方向。</a:t>
            </a:r>
            <a:endParaRPr lang="en-US" altLang="zh-CN" sz="1600"/>
          </a:p>
        </p:txBody>
      </p:sp>
      <p:grpSp>
        <p:nvGrpSpPr>
          <p:cNvPr id="37" name="Group 4"/>
          <p:cNvGrpSpPr>
            <a:grpSpLocks noChangeAspect="1"/>
          </p:cNvGrpSpPr>
          <p:nvPr/>
        </p:nvGrpSpPr>
        <p:grpSpPr bwMode="auto">
          <a:xfrm>
            <a:off x="7005840" y="905193"/>
            <a:ext cx="1488793" cy="1499871"/>
            <a:chOff x="2746" y="-1124"/>
            <a:chExt cx="2437" cy="2455"/>
          </a:xfrm>
        </p:grpSpPr>
        <p:sp>
          <p:nvSpPr>
            <p:cNvPr id="39" name="Freeform 16"/>
            <p:cNvSpPr/>
            <p:nvPr>
              <p:custDataLst>
                <p:tags r:id="rId5"/>
              </p:custDataLst>
            </p:nvPr>
          </p:nvSpPr>
          <p:spPr bwMode="auto">
            <a:xfrm>
              <a:off x="4650" y="882"/>
              <a:ext cx="533" cy="449"/>
            </a:xfrm>
            <a:custGeom>
              <a:avLst/>
              <a:gdLst>
                <a:gd name="T0" fmla="*/ 0 w 225"/>
                <a:gd name="T1" fmla="*/ 34 h 190"/>
                <a:gd name="T2" fmla="*/ 65 w 225"/>
                <a:gd name="T3" fmla="*/ 153 h 190"/>
                <a:gd name="T4" fmla="*/ 225 w 225"/>
                <a:gd name="T5" fmla="*/ 190 h 190"/>
                <a:gd name="T6" fmla="*/ 34 w 225"/>
                <a:gd name="T7" fmla="*/ 0 h 190"/>
                <a:gd name="T8" fmla="*/ 0 w 225"/>
                <a:gd name="T9" fmla="*/ 34 h 190"/>
              </a:gdLst>
              <a:ahLst/>
              <a:cxnLst>
                <a:cxn ang="0">
                  <a:pos x="T0" y="T1"/>
                </a:cxn>
                <a:cxn ang="0">
                  <a:pos x="T2" y="T3"/>
                </a:cxn>
                <a:cxn ang="0">
                  <a:pos x="T4" y="T5"/>
                </a:cxn>
                <a:cxn ang="0">
                  <a:pos x="T6" y="T7"/>
                </a:cxn>
                <a:cxn ang="0">
                  <a:pos x="T8" y="T9"/>
                </a:cxn>
              </a:cxnLst>
              <a:rect l="0" t="0" r="r" b="b"/>
              <a:pathLst>
                <a:path w="225" h="190">
                  <a:moveTo>
                    <a:pt x="0" y="34"/>
                  </a:moveTo>
                  <a:cubicBezTo>
                    <a:pt x="0" y="34"/>
                    <a:pt x="4" y="124"/>
                    <a:pt x="65" y="153"/>
                  </a:cubicBezTo>
                  <a:cubicBezTo>
                    <a:pt x="127" y="183"/>
                    <a:pt x="225" y="190"/>
                    <a:pt x="225" y="190"/>
                  </a:cubicBezTo>
                  <a:cubicBezTo>
                    <a:pt x="34" y="0"/>
                    <a:pt x="34" y="0"/>
                    <a:pt x="34" y="0"/>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7"/>
            <p:cNvSpPr/>
            <p:nvPr>
              <p:custDataLst>
                <p:tags r:id="rId6"/>
              </p:custDataLst>
            </p:nvPr>
          </p:nvSpPr>
          <p:spPr bwMode="auto">
            <a:xfrm>
              <a:off x="4681" y="882"/>
              <a:ext cx="336" cy="286"/>
            </a:xfrm>
            <a:custGeom>
              <a:avLst/>
              <a:gdLst>
                <a:gd name="T0" fmla="*/ 0 w 142"/>
                <a:gd name="T1" fmla="*/ 22 h 121"/>
                <a:gd name="T2" fmla="*/ 41 w 142"/>
                <a:gd name="T3" fmla="*/ 98 h 121"/>
                <a:gd name="T4" fmla="*/ 142 w 142"/>
                <a:gd name="T5" fmla="*/ 121 h 121"/>
                <a:gd name="T6" fmla="*/ 21 w 142"/>
                <a:gd name="T7" fmla="*/ 0 h 121"/>
                <a:gd name="T8" fmla="*/ 0 w 142"/>
                <a:gd name="T9" fmla="*/ 22 h 121"/>
              </a:gdLst>
              <a:ahLst/>
              <a:cxnLst>
                <a:cxn ang="0">
                  <a:pos x="T0" y="T1"/>
                </a:cxn>
                <a:cxn ang="0">
                  <a:pos x="T2" y="T3"/>
                </a:cxn>
                <a:cxn ang="0">
                  <a:pos x="T4" y="T5"/>
                </a:cxn>
                <a:cxn ang="0">
                  <a:pos x="T6" y="T7"/>
                </a:cxn>
                <a:cxn ang="0">
                  <a:pos x="T8" y="T9"/>
                </a:cxn>
              </a:cxnLst>
              <a:rect l="0" t="0" r="r" b="b"/>
              <a:pathLst>
                <a:path w="142" h="121">
                  <a:moveTo>
                    <a:pt x="0" y="22"/>
                  </a:moveTo>
                  <a:cubicBezTo>
                    <a:pt x="0" y="22"/>
                    <a:pt x="2" y="79"/>
                    <a:pt x="41" y="98"/>
                  </a:cubicBezTo>
                  <a:cubicBezTo>
                    <a:pt x="80" y="117"/>
                    <a:pt x="142" y="121"/>
                    <a:pt x="142" y="121"/>
                  </a:cubicBezTo>
                  <a:cubicBezTo>
                    <a:pt x="21" y="0"/>
                    <a:pt x="21" y="0"/>
                    <a:pt x="21" y="0"/>
                  </a:cubicBezTo>
                  <a:lnTo>
                    <a:pt x="0" y="22"/>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8"/>
            <p:cNvSpPr/>
            <p:nvPr>
              <p:custDataLst>
                <p:tags r:id="rId7"/>
              </p:custDataLst>
            </p:nvPr>
          </p:nvSpPr>
          <p:spPr bwMode="auto">
            <a:xfrm>
              <a:off x="4731" y="801"/>
              <a:ext cx="452" cy="530"/>
            </a:xfrm>
            <a:custGeom>
              <a:avLst/>
              <a:gdLst>
                <a:gd name="T0" fmla="*/ 34 w 191"/>
                <a:gd name="T1" fmla="*/ 0 h 224"/>
                <a:gd name="T2" fmla="*/ 153 w 191"/>
                <a:gd name="T3" fmla="*/ 65 h 224"/>
                <a:gd name="T4" fmla="*/ 191 w 191"/>
                <a:gd name="T5" fmla="*/ 224 h 224"/>
                <a:gd name="T6" fmla="*/ 0 w 191"/>
                <a:gd name="T7" fmla="*/ 34 h 224"/>
                <a:gd name="T8" fmla="*/ 34 w 191"/>
                <a:gd name="T9" fmla="*/ 0 h 224"/>
              </a:gdLst>
              <a:ahLst/>
              <a:cxnLst>
                <a:cxn ang="0">
                  <a:pos x="T0" y="T1"/>
                </a:cxn>
                <a:cxn ang="0">
                  <a:pos x="T2" y="T3"/>
                </a:cxn>
                <a:cxn ang="0">
                  <a:pos x="T4" y="T5"/>
                </a:cxn>
                <a:cxn ang="0">
                  <a:pos x="T6" y="T7"/>
                </a:cxn>
                <a:cxn ang="0">
                  <a:pos x="T8" y="T9"/>
                </a:cxn>
              </a:cxnLst>
              <a:rect l="0" t="0" r="r" b="b"/>
              <a:pathLst>
                <a:path w="191" h="224">
                  <a:moveTo>
                    <a:pt x="34" y="0"/>
                  </a:moveTo>
                  <a:cubicBezTo>
                    <a:pt x="34" y="0"/>
                    <a:pt x="124" y="3"/>
                    <a:pt x="153" y="65"/>
                  </a:cubicBezTo>
                  <a:cubicBezTo>
                    <a:pt x="183" y="126"/>
                    <a:pt x="191" y="224"/>
                    <a:pt x="191" y="224"/>
                  </a:cubicBezTo>
                  <a:cubicBezTo>
                    <a:pt x="0" y="34"/>
                    <a:pt x="0" y="34"/>
                    <a:pt x="0" y="34"/>
                  </a:cubicBezTo>
                  <a:lnTo>
                    <a:pt x="3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9"/>
            <p:cNvSpPr/>
            <p:nvPr>
              <p:custDataLst>
                <p:tags r:id="rId8"/>
              </p:custDataLst>
            </p:nvPr>
          </p:nvSpPr>
          <p:spPr bwMode="auto">
            <a:xfrm>
              <a:off x="4731" y="830"/>
              <a:ext cx="286" cy="338"/>
            </a:xfrm>
            <a:custGeom>
              <a:avLst/>
              <a:gdLst>
                <a:gd name="T0" fmla="*/ 22 w 121"/>
                <a:gd name="T1" fmla="*/ 0 h 143"/>
                <a:gd name="T2" fmla="*/ 98 w 121"/>
                <a:gd name="T3" fmla="*/ 42 h 143"/>
                <a:gd name="T4" fmla="*/ 121 w 121"/>
                <a:gd name="T5" fmla="*/ 143 h 143"/>
                <a:gd name="T6" fmla="*/ 0 w 121"/>
                <a:gd name="T7" fmla="*/ 22 h 143"/>
                <a:gd name="T8" fmla="*/ 22 w 121"/>
                <a:gd name="T9" fmla="*/ 0 h 143"/>
              </a:gdLst>
              <a:ahLst/>
              <a:cxnLst>
                <a:cxn ang="0">
                  <a:pos x="T0" y="T1"/>
                </a:cxn>
                <a:cxn ang="0">
                  <a:pos x="T2" y="T3"/>
                </a:cxn>
                <a:cxn ang="0">
                  <a:pos x="T4" y="T5"/>
                </a:cxn>
                <a:cxn ang="0">
                  <a:pos x="T6" y="T7"/>
                </a:cxn>
                <a:cxn ang="0">
                  <a:pos x="T8" y="T9"/>
                </a:cxn>
              </a:cxnLst>
              <a:rect l="0" t="0" r="r" b="b"/>
              <a:pathLst>
                <a:path w="121" h="143">
                  <a:moveTo>
                    <a:pt x="22" y="0"/>
                  </a:moveTo>
                  <a:cubicBezTo>
                    <a:pt x="22" y="0"/>
                    <a:pt x="79" y="3"/>
                    <a:pt x="98" y="42"/>
                  </a:cubicBezTo>
                  <a:cubicBezTo>
                    <a:pt x="117" y="81"/>
                    <a:pt x="121" y="143"/>
                    <a:pt x="121" y="143"/>
                  </a:cubicBezTo>
                  <a:cubicBezTo>
                    <a:pt x="0" y="22"/>
                    <a:pt x="0" y="22"/>
                    <a:pt x="0" y="22"/>
                  </a:cubicBezTo>
                  <a:lnTo>
                    <a:pt x="22"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0"/>
            <p:cNvSpPr/>
            <p:nvPr>
              <p:custDataLst>
                <p:tags r:id="rId9"/>
              </p:custDataLst>
            </p:nvPr>
          </p:nvSpPr>
          <p:spPr bwMode="auto">
            <a:xfrm>
              <a:off x="2746" y="-1124"/>
              <a:ext cx="1895" cy="1914"/>
            </a:xfrm>
            <a:custGeom>
              <a:avLst/>
              <a:gdLst>
                <a:gd name="T0" fmla="*/ 789 w 801"/>
                <a:gd name="T1" fmla="*/ 809 h 809"/>
                <a:gd name="T2" fmla="*/ 785 w 801"/>
                <a:gd name="T3" fmla="*/ 808 h 809"/>
                <a:gd name="T4" fmla="*/ 775 w 801"/>
                <a:gd name="T5" fmla="*/ 805 h 809"/>
                <a:gd name="T6" fmla="*/ 739 w 801"/>
                <a:gd name="T7" fmla="*/ 791 h 809"/>
                <a:gd name="T8" fmla="*/ 686 w 801"/>
                <a:gd name="T9" fmla="*/ 766 h 809"/>
                <a:gd name="T10" fmla="*/ 623 w 801"/>
                <a:gd name="T11" fmla="*/ 729 h 809"/>
                <a:gd name="T12" fmla="*/ 588 w 801"/>
                <a:gd name="T13" fmla="*/ 706 h 809"/>
                <a:gd name="T14" fmla="*/ 553 w 801"/>
                <a:gd name="T15" fmla="*/ 679 h 809"/>
                <a:gd name="T16" fmla="*/ 482 w 801"/>
                <a:gd name="T17" fmla="*/ 617 h 809"/>
                <a:gd name="T18" fmla="*/ 450 w 801"/>
                <a:gd name="T19" fmla="*/ 580 h 809"/>
                <a:gd name="T20" fmla="*/ 418 w 801"/>
                <a:gd name="T21" fmla="*/ 539 h 809"/>
                <a:gd name="T22" fmla="*/ 354 w 801"/>
                <a:gd name="T23" fmla="*/ 457 h 809"/>
                <a:gd name="T24" fmla="*/ 287 w 801"/>
                <a:gd name="T25" fmla="*/ 377 h 809"/>
                <a:gd name="T26" fmla="*/ 223 w 801"/>
                <a:gd name="T27" fmla="*/ 299 h 809"/>
                <a:gd name="T28" fmla="*/ 164 w 801"/>
                <a:gd name="T29" fmla="*/ 225 h 809"/>
                <a:gd name="T30" fmla="*/ 137 w 801"/>
                <a:gd name="T31" fmla="*/ 190 h 809"/>
                <a:gd name="T32" fmla="*/ 112 w 801"/>
                <a:gd name="T33" fmla="*/ 158 h 809"/>
                <a:gd name="T34" fmla="*/ 68 w 801"/>
                <a:gd name="T35" fmla="*/ 101 h 809"/>
                <a:gd name="T36" fmla="*/ 50 w 801"/>
                <a:gd name="T37" fmla="*/ 77 h 809"/>
                <a:gd name="T38" fmla="*/ 35 w 801"/>
                <a:gd name="T39" fmla="*/ 57 h 809"/>
                <a:gd name="T40" fmla="*/ 14 w 801"/>
                <a:gd name="T41" fmla="*/ 28 h 809"/>
                <a:gd name="T42" fmla="*/ 6 w 801"/>
                <a:gd name="T43" fmla="*/ 18 h 809"/>
                <a:gd name="T44" fmla="*/ 6 w 801"/>
                <a:gd name="T45" fmla="*/ 5 h 809"/>
                <a:gd name="T46" fmla="*/ 19 w 801"/>
                <a:gd name="T47" fmla="*/ 6 h 809"/>
                <a:gd name="T48" fmla="*/ 29 w 801"/>
                <a:gd name="T49" fmla="*/ 13 h 809"/>
                <a:gd name="T50" fmla="*/ 57 w 801"/>
                <a:gd name="T51" fmla="*/ 35 h 809"/>
                <a:gd name="T52" fmla="*/ 78 w 801"/>
                <a:gd name="T53" fmla="*/ 50 h 809"/>
                <a:gd name="T54" fmla="*/ 101 w 801"/>
                <a:gd name="T55" fmla="*/ 69 h 809"/>
                <a:gd name="T56" fmla="*/ 158 w 801"/>
                <a:gd name="T57" fmla="*/ 113 h 809"/>
                <a:gd name="T58" fmla="*/ 190 w 801"/>
                <a:gd name="T59" fmla="*/ 139 h 809"/>
                <a:gd name="T60" fmla="*/ 224 w 801"/>
                <a:gd name="T61" fmla="*/ 166 h 809"/>
                <a:gd name="T62" fmla="*/ 297 w 801"/>
                <a:gd name="T63" fmla="*/ 226 h 809"/>
                <a:gd name="T64" fmla="*/ 375 w 801"/>
                <a:gd name="T65" fmla="*/ 290 h 809"/>
                <a:gd name="T66" fmla="*/ 454 w 801"/>
                <a:gd name="T67" fmla="*/ 358 h 809"/>
                <a:gd name="T68" fmla="*/ 536 w 801"/>
                <a:gd name="T69" fmla="*/ 423 h 809"/>
                <a:gd name="T70" fmla="*/ 576 w 801"/>
                <a:gd name="T71" fmla="*/ 455 h 809"/>
                <a:gd name="T72" fmla="*/ 613 w 801"/>
                <a:gd name="T73" fmla="*/ 488 h 809"/>
                <a:gd name="T74" fmla="*/ 674 w 801"/>
                <a:gd name="T75" fmla="*/ 559 h 809"/>
                <a:gd name="T76" fmla="*/ 700 w 801"/>
                <a:gd name="T77" fmla="*/ 595 h 809"/>
                <a:gd name="T78" fmla="*/ 723 w 801"/>
                <a:gd name="T79" fmla="*/ 629 h 809"/>
                <a:gd name="T80" fmla="*/ 760 w 801"/>
                <a:gd name="T81" fmla="*/ 693 h 809"/>
                <a:gd name="T82" fmla="*/ 784 w 801"/>
                <a:gd name="T83" fmla="*/ 746 h 809"/>
                <a:gd name="T84" fmla="*/ 797 w 801"/>
                <a:gd name="T85" fmla="*/ 783 h 809"/>
                <a:gd name="T86" fmla="*/ 800 w 801"/>
                <a:gd name="T87" fmla="*/ 793 h 809"/>
                <a:gd name="T88" fmla="*/ 801 w 801"/>
                <a:gd name="T89" fmla="*/ 796 h 809"/>
                <a:gd name="T90" fmla="*/ 789 w 801"/>
                <a:gd name="T91"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1" h="809">
                  <a:moveTo>
                    <a:pt x="789" y="809"/>
                  </a:moveTo>
                  <a:cubicBezTo>
                    <a:pt x="789" y="809"/>
                    <a:pt x="788" y="809"/>
                    <a:pt x="785" y="808"/>
                  </a:cubicBezTo>
                  <a:cubicBezTo>
                    <a:pt x="783" y="807"/>
                    <a:pt x="780" y="806"/>
                    <a:pt x="775" y="805"/>
                  </a:cubicBezTo>
                  <a:cubicBezTo>
                    <a:pt x="767" y="802"/>
                    <a:pt x="754" y="797"/>
                    <a:pt x="739" y="791"/>
                  </a:cubicBezTo>
                  <a:cubicBezTo>
                    <a:pt x="724" y="785"/>
                    <a:pt x="706" y="776"/>
                    <a:pt x="686" y="766"/>
                  </a:cubicBezTo>
                  <a:cubicBezTo>
                    <a:pt x="667" y="756"/>
                    <a:pt x="645" y="743"/>
                    <a:pt x="623" y="729"/>
                  </a:cubicBezTo>
                  <a:cubicBezTo>
                    <a:pt x="611" y="722"/>
                    <a:pt x="600" y="714"/>
                    <a:pt x="588" y="706"/>
                  </a:cubicBezTo>
                  <a:cubicBezTo>
                    <a:pt x="577" y="697"/>
                    <a:pt x="565" y="689"/>
                    <a:pt x="553" y="679"/>
                  </a:cubicBezTo>
                  <a:cubicBezTo>
                    <a:pt x="529" y="661"/>
                    <a:pt x="505" y="641"/>
                    <a:pt x="482" y="617"/>
                  </a:cubicBezTo>
                  <a:cubicBezTo>
                    <a:pt x="471" y="605"/>
                    <a:pt x="460" y="593"/>
                    <a:pt x="450" y="580"/>
                  </a:cubicBezTo>
                  <a:cubicBezTo>
                    <a:pt x="439" y="567"/>
                    <a:pt x="429" y="553"/>
                    <a:pt x="418" y="539"/>
                  </a:cubicBezTo>
                  <a:cubicBezTo>
                    <a:pt x="398" y="511"/>
                    <a:pt x="376" y="483"/>
                    <a:pt x="354" y="457"/>
                  </a:cubicBezTo>
                  <a:cubicBezTo>
                    <a:pt x="331" y="430"/>
                    <a:pt x="309" y="404"/>
                    <a:pt x="287" y="377"/>
                  </a:cubicBezTo>
                  <a:cubicBezTo>
                    <a:pt x="265" y="351"/>
                    <a:pt x="244" y="324"/>
                    <a:pt x="223" y="299"/>
                  </a:cubicBezTo>
                  <a:cubicBezTo>
                    <a:pt x="203" y="273"/>
                    <a:pt x="183" y="248"/>
                    <a:pt x="164" y="225"/>
                  </a:cubicBezTo>
                  <a:cubicBezTo>
                    <a:pt x="155" y="213"/>
                    <a:pt x="146" y="201"/>
                    <a:pt x="137" y="190"/>
                  </a:cubicBezTo>
                  <a:cubicBezTo>
                    <a:pt x="129" y="179"/>
                    <a:pt x="120" y="168"/>
                    <a:pt x="112" y="158"/>
                  </a:cubicBezTo>
                  <a:cubicBezTo>
                    <a:pt x="96" y="137"/>
                    <a:pt x="81" y="118"/>
                    <a:pt x="68" y="101"/>
                  </a:cubicBezTo>
                  <a:cubicBezTo>
                    <a:pt x="62" y="93"/>
                    <a:pt x="56" y="85"/>
                    <a:pt x="50" y="77"/>
                  </a:cubicBezTo>
                  <a:cubicBezTo>
                    <a:pt x="45" y="70"/>
                    <a:pt x="40" y="63"/>
                    <a:pt x="35" y="57"/>
                  </a:cubicBezTo>
                  <a:cubicBezTo>
                    <a:pt x="26" y="45"/>
                    <a:pt x="19" y="35"/>
                    <a:pt x="14" y="28"/>
                  </a:cubicBezTo>
                  <a:cubicBezTo>
                    <a:pt x="9" y="22"/>
                    <a:pt x="6" y="18"/>
                    <a:pt x="6" y="18"/>
                  </a:cubicBezTo>
                  <a:cubicBezTo>
                    <a:pt x="6" y="18"/>
                    <a:pt x="0" y="10"/>
                    <a:pt x="6" y="5"/>
                  </a:cubicBezTo>
                  <a:cubicBezTo>
                    <a:pt x="11" y="0"/>
                    <a:pt x="19" y="6"/>
                    <a:pt x="19" y="6"/>
                  </a:cubicBezTo>
                  <a:cubicBezTo>
                    <a:pt x="19" y="6"/>
                    <a:pt x="22" y="8"/>
                    <a:pt x="29" y="13"/>
                  </a:cubicBezTo>
                  <a:cubicBezTo>
                    <a:pt x="36" y="18"/>
                    <a:pt x="45" y="26"/>
                    <a:pt x="57" y="35"/>
                  </a:cubicBezTo>
                  <a:cubicBezTo>
                    <a:pt x="63" y="40"/>
                    <a:pt x="70" y="45"/>
                    <a:pt x="78" y="50"/>
                  </a:cubicBezTo>
                  <a:cubicBezTo>
                    <a:pt x="85" y="56"/>
                    <a:pt x="93" y="62"/>
                    <a:pt x="101" y="69"/>
                  </a:cubicBezTo>
                  <a:cubicBezTo>
                    <a:pt x="118" y="82"/>
                    <a:pt x="137" y="97"/>
                    <a:pt x="158" y="113"/>
                  </a:cubicBezTo>
                  <a:cubicBezTo>
                    <a:pt x="168" y="121"/>
                    <a:pt x="179" y="130"/>
                    <a:pt x="190" y="139"/>
                  </a:cubicBezTo>
                  <a:cubicBezTo>
                    <a:pt x="201" y="147"/>
                    <a:pt x="212" y="157"/>
                    <a:pt x="224" y="166"/>
                  </a:cubicBezTo>
                  <a:cubicBezTo>
                    <a:pt x="247" y="185"/>
                    <a:pt x="272" y="205"/>
                    <a:pt x="297" y="226"/>
                  </a:cubicBezTo>
                  <a:cubicBezTo>
                    <a:pt x="322" y="246"/>
                    <a:pt x="349" y="268"/>
                    <a:pt x="375" y="290"/>
                  </a:cubicBezTo>
                  <a:cubicBezTo>
                    <a:pt x="401" y="312"/>
                    <a:pt x="427" y="335"/>
                    <a:pt x="454" y="358"/>
                  </a:cubicBezTo>
                  <a:cubicBezTo>
                    <a:pt x="480" y="381"/>
                    <a:pt x="508" y="402"/>
                    <a:pt x="536" y="423"/>
                  </a:cubicBezTo>
                  <a:cubicBezTo>
                    <a:pt x="549" y="434"/>
                    <a:pt x="563" y="444"/>
                    <a:pt x="576" y="455"/>
                  </a:cubicBezTo>
                  <a:cubicBezTo>
                    <a:pt x="589" y="466"/>
                    <a:pt x="601" y="477"/>
                    <a:pt x="613" y="488"/>
                  </a:cubicBezTo>
                  <a:cubicBezTo>
                    <a:pt x="636" y="511"/>
                    <a:pt x="656" y="535"/>
                    <a:pt x="674" y="559"/>
                  </a:cubicBezTo>
                  <a:cubicBezTo>
                    <a:pt x="684" y="571"/>
                    <a:pt x="692" y="583"/>
                    <a:pt x="700" y="595"/>
                  </a:cubicBezTo>
                  <a:cubicBezTo>
                    <a:pt x="708" y="607"/>
                    <a:pt x="716" y="618"/>
                    <a:pt x="723" y="629"/>
                  </a:cubicBezTo>
                  <a:cubicBezTo>
                    <a:pt x="737" y="652"/>
                    <a:pt x="749" y="674"/>
                    <a:pt x="760" y="693"/>
                  </a:cubicBezTo>
                  <a:cubicBezTo>
                    <a:pt x="770" y="713"/>
                    <a:pt x="778" y="731"/>
                    <a:pt x="784" y="746"/>
                  </a:cubicBezTo>
                  <a:cubicBezTo>
                    <a:pt x="790" y="762"/>
                    <a:pt x="795" y="774"/>
                    <a:pt x="797" y="783"/>
                  </a:cubicBezTo>
                  <a:cubicBezTo>
                    <a:pt x="799" y="787"/>
                    <a:pt x="800" y="791"/>
                    <a:pt x="800" y="793"/>
                  </a:cubicBezTo>
                  <a:cubicBezTo>
                    <a:pt x="801" y="795"/>
                    <a:pt x="801" y="796"/>
                    <a:pt x="801" y="796"/>
                  </a:cubicBezTo>
                  <a:lnTo>
                    <a:pt x="789" y="80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1"/>
            <p:cNvSpPr/>
            <p:nvPr>
              <p:custDataLst>
                <p:tags r:id="rId10"/>
              </p:custDataLst>
            </p:nvPr>
          </p:nvSpPr>
          <p:spPr bwMode="auto">
            <a:xfrm>
              <a:off x="4598" y="492"/>
              <a:ext cx="571" cy="413"/>
            </a:xfrm>
            <a:custGeom>
              <a:avLst/>
              <a:gdLst>
                <a:gd name="T0" fmla="*/ 0 w 241"/>
                <a:gd name="T1" fmla="*/ 0 h 175"/>
                <a:gd name="T2" fmla="*/ 160 w 241"/>
                <a:gd name="T3" fmla="*/ 58 h 175"/>
                <a:gd name="T4" fmla="*/ 241 w 241"/>
                <a:gd name="T5" fmla="*/ 175 h 175"/>
                <a:gd name="T6" fmla="*/ 74 w 241"/>
                <a:gd name="T7" fmla="*/ 98 h 175"/>
                <a:gd name="T8" fmla="*/ 0 w 241"/>
                <a:gd name="T9" fmla="*/ 0 h 175"/>
              </a:gdLst>
              <a:ahLst/>
              <a:cxnLst>
                <a:cxn ang="0">
                  <a:pos x="T0" y="T1"/>
                </a:cxn>
                <a:cxn ang="0">
                  <a:pos x="T2" y="T3"/>
                </a:cxn>
                <a:cxn ang="0">
                  <a:pos x="T4" y="T5"/>
                </a:cxn>
                <a:cxn ang="0">
                  <a:pos x="T6" y="T7"/>
                </a:cxn>
                <a:cxn ang="0">
                  <a:pos x="T8" y="T9"/>
                </a:cxn>
              </a:cxnLst>
              <a:rect l="0" t="0" r="r" b="b"/>
              <a:pathLst>
                <a:path w="241" h="175">
                  <a:moveTo>
                    <a:pt x="0" y="0"/>
                  </a:moveTo>
                  <a:cubicBezTo>
                    <a:pt x="0" y="0"/>
                    <a:pt x="120" y="23"/>
                    <a:pt x="160" y="58"/>
                  </a:cubicBezTo>
                  <a:cubicBezTo>
                    <a:pt x="200" y="92"/>
                    <a:pt x="241" y="175"/>
                    <a:pt x="241" y="175"/>
                  </a:cubicBezTo>
                  <a:cubicBezTo>
                    <a:pt x="74" y="98"/>
                    <a:pt x="74" y="98"/>
                    <a:pt x="74" y="98"/>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22"/>
            <p:cNvSpPr/>
            <p:nvPr>
              <p:custDataLst>
                <p:tags r:id="rId11"/>
              </p:custDataLst>
            </p:nvPr>
          </p:nvSpPr>
          <p:spPr bwMode="auto">
            <a:xfrm>
              <a:off x="4343" y="742"/>
              <a:ext cx="409" cy="575"/>
            </a:xfrm>
            <a:custGeom>
              <a:avLst/>
              <a:gdLst>
                <a:gd name="T0" fmla="*/ 0 w 173"/>
                <a:gd name="T1" fmla="*/ 0 h 243"/>
                <a:gd name="T2" fmla="*/ 57 w 173"/>
                <a:gd name="T3" fmla="*/ 161 h 243"/>
                <a:gd name="T4" fmla="*/ 173 w 173"/>
                <a:gd name="T5" fmla="*/ 243 h 243"/>
                <a:gd name="T6" fmla="*/ 98 w 173"/>
                <a:gd name="T7" fmla="*/ 75 h 243"/>
                <a:gd name="T8" fmla="*/ 0 w 173"/>
                <a:gd name="T9" fmla="*/ 0 h 243"/>
              </a:gdLst>
              <a:ahLst/>
              <a:cxnLst>
                <a:cxn ang="0">
                  <a:pos x="T0" y="T1"/>
                </a:cxn>
                <a:cxn ang="0">
                  <a:pos x="T2" y="T3"/>
                </a:cxn>
                <a:cxn ang="0">
                  <a:pos x="T4" y="T5"/>
                </a:cxn>
                <a:cxn ang="0">
                  <a:pos x="T6" y="T7"/>
                </a:cxn>
                <a:cxn ang="0">
                  <a:pos x="T8" y="T9"/>
                </a:cxn>
              </a:cxnLst>
              <a:rect l="0" t="0" r="r" b="b"/>
              <a:pathLst>
                <a:path w="173" h="243">
                  <a:moveTo>
                    <a:pt x="0" y="0"/>
                  </a:moveTo>
                  <a:cubicBezTo>
                    <a:pt x="0" y="0"/>
                    <a:pt x="23" y="121"/>
                    <a:pt x="57" y="161"/>
                  </a:cubicBezTo>
                  <a:cubicBezTo>
                    <a:pt x="91" y="201"/>
                    <a:pt x="173" y="243"/>
                    <a:pt x="173" y="243"/>
                  </a:cubicBezTo>
                  <a:cubicBezTo>
                    <a:pt x="98" y="75"/>
                    <a:pt x="98" y="75"/>
                    <a:pt x="98" y="75"/>
                  </a:cubicBezTo>
                  <a:lnTo>
                    <a:pt x="0" y="0"/>
                  </a:lnTo>
                  <a:close/>
                </a:path>
              </a:pathLst>
            </a:custGeom>
            <a:solidFill>
              <a:srgbClr val="2E3955"/>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3"/>
            <p:cNvSpPr/>
            <p:nvPr>
              <p:custDataLst>
                <p:tags r:id="rId12"/>
              </p:custDataLst>
            </p:nvPr>
          </p:nvSpPr>
          <p:spPr bwMode="auto">
            <a:xfrm>
              <a:off x="4525" y="674"/>
              <a:ext cx="345" cy="343"/>
            </a:xfrm>
            <a:custGeom>
              <a:avLst/>
              <a:gdLst>
                <a:gd name="T0" fmla="*/ 138 w 146"/>
                <a:gd name="T1" fmla="*/ 9 h 145"/>
                <a:gd name="T2" fmla="*/ 138 w 146"/>
                <a:gd name="T3" fmla="*/ 39 h 145"/>
                <a:gd name="T4" fmla="*/ 38 w 146"/>
                <a:gd name="T5" fmla="*/ 137 h 145"/>
                <a:gd name="T6" fmla="*/ 8 w 146"/>
                <a:gd name="T7" fmla="*/ 137 h 145"/>
                <a:gd name="T8" fmla="*/ 8 w 146"/>
                <a:gd name="T9" fmla="*/ 107 h 145"/>
                <a:gd name="T10" fmla="*/ 107 w 146"/>
                <a:gd name="T11" fmla="*/ 8 h 145"/>
                <a:gd name="T12" fmla="*/ 138 w 146"/>
                <a:gd name="T13" fmla="*/ 9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138" y="9"/>
                  </a:moveTo>
                  <a:cubicBezTo>
                    <a:pt x="146" y="17"/>
                    <a:pt x="146" y="31"/>
                    <a:pt x="138" y="39"/>
                  </a:cubicBezTo>
                  <a:cubicBezTo>
                    <a:pt x="38" y="137"/>
                    <a:pt x="38" y="137"/>
                    <a:pt x="38" y="137"/>
                  </a:cubicBezTo>
                  <a:cubicBezTo>
                    <a:pt x="30" y="145"/>
                    <a:pt x="17" y="145"/>
                    <a:pt x="8" y="137"/>
                  </a:cubicBezTo>
                  <a:cubicBezTo>
                    <a:pt x="0" y="128"/>
                    <a:pt x="0" y="115"/>
                    <a:pt x="8" y="107"/>
                  </a:cubicBezTo>
                  <a:cubicBezTo>
                    <a:pt x="107" y="8"/>
                    <a:pt x="107" y="8"/>
                    <a:pt x="107" y="8"/>
                  </a:cubicBezTo>
                  <a:cubicBezTo>
                    <a:pt x="116" y="0"/>
                    <a:pt x="129" y="0"/>
                    <a:pt x="138" y="9"/>
                  </a:cubicBez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4"/>
            <p:cNvSpPr/>
            <p:nvPr>
              <p:custDataLst>
                <p:tags r:id="rId13"/>
              </p:custDataLst>
            </p:nvPr>
          </p:nvSpPr>
          <p:spPr bwMode="auto">
            <a:xfrm>
              <a:off x="4149" y="295"/>
              <a:ext cx="400" cy="398"/>
            </a:xfrm>
            <a:custGeom>
              <a:avLst/>
              <a:gdLst>
                <a:gd name="T0" fmla="*/ 159 w 169"/>
                <a:gd name="T1" fmla="*/ 10 h 168"/>
                <a:gd name="T2" fmla="*/ 160 w 169"/>
                <a:gd name="T3" fmla="*/ 45 h 168"/>
                <a:gd name="T4" fmla="*/ 45 w 169"/>
                <a:gd name="T5" fmla="*/ 158 h 168"/>
                <a:gd name="T6" fmla="*/ 10 w 169"/>
                <a:gd name="T7" fmla="*/ 158 h 168"/>
                <a:gd name="T8" fmla="*/ 10 w 169"/>
                <a:gd name="T9" fmla="*/ 123 h 168"/>
                <a:gd name="T10" fmla="*/ 125 w 169"/>
                <a:gd name="T11" fmla="*/ 10 h 168"/>
                <a:gd name="T12" fmla="*/ 159 w 169"/>
                <a:gd name="T13" fmla="*/ 10 h 168"/>
              </a:gdLst>
              <a:ahLst/>
              <a:cxnLst>
                <a:cxn ang="0">
                  <a:pos x="T0" y="T1"/>
                </a:cxn>
                <a:cxn ang="0">
                  <a:pos x="T2" y="T3"/>
                </a:cxn>
                <a:cxn ang="0">
                  <a:pos x="T4" y="T5"/>
                </a:cxn>
                <a:cxn ang="0">
                  <a:pos x="T6" y="T7"/>
                </a:cxn>
                <a:cxn ang="0">
                  <a:pos x="T8" y="T9"/>
                </a:cxn>
                <a:cxn ang="0">
                  <a:pos x="T10" y="T11"/>
                </a:cxn>
                <a:cxn ang="0">
                  <a:pos x="T12" y="T13"/>
                </a:cxn>
              </a:cxnLst>
              <a:rect l="0" t="0" r="r" b="b"/>
              <a:pathLst>
                <a:path w="169" h="168">
                  <a:moveTo>
                    <a:pt x="159" y="10"/>
                  </a:moveTo>
                  <a:cubicBezTo>
                    <a:pt x="169" y="20"/>
                    <a:pt x="169" y="36"/>
                    <a:pt x="160" y="45"/>
                  </a:cubicBezTo>
                  <a:cubicBezTo>
                    <a:pt x="45" y="158"/>
                    <a:pt x="45" y="158"/>
                    <a:pt x="45" y="158"/>
                  </a:cubicBezTo>
                  <a:cubicBezTo>
                    <a:pt x="35" y="168"/>
                    <a:pt x="20" y="167"/>
                    <a:pt x="10" y="158"/>
                  </a:cubicBezTo>
                  <a:cubicBezTo>
                    <a:pt x="1" y="148"/>
                    <a:pt x="0" y="132"/>
                    <a:pt x="10" y="123"/>
                  </a:cubicBezTo>
                  <a:cubicBezTo>
                    <a:pt x="125" y="10"/>
                    <a:pt x="125" y="10"/>
                    <a:pt x="125" y="10"/>
                  </a:cubicBezTo>
                  <a:cubicBezTo>
                    <a:pt x="134" y="0"/>
                    <a:pt x="150" y="1"/>
                    <a:pt x="159" y="10"/>
                  </a:cubicBez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5"/>
            <p:cNvSpPr/>
            <p:nvPr>
              <p:custDataLst>
                <p:tags r:id="rId14"/>
              </p:custDataLst>
            </p:nvPr>
          </p:nvSpPr>
          <p:spPr bwMode="auto">
            <a:xfrm>
              <a:off x="4255" y="402"/>
              <a:ext cx="523" cy="525"/>
            </a:xfrm>
            <a:custGeom>
              <a:avLst/>
              <a:gdLst>
                <a:gd name="T0" fmla="*/ 0 w 523"/>
                <a:gd name="T1" fmla="*/ 267 h 525"/>
                <a:gd name="T2" fmla="*/ 289 w 523"/>
                <a:gd name="T3" fmla="*/ 525 h 525"/>
                <a:gd name="T4" fmla="*/ 523 w 523"/>
                <a:gd name="T5" fmla="*/ 291 h 525"/>
                <a:gd name="T6" fmla="*/ 272 w 523"/>
                <a:gd name="T7" fmla="*/ 0 h 525"/>
                <a:gd name="T8" fmla="*/ 0 w 523"/>
                <a:gd name="T9" fmla="*/ 267 h 525"/>
              </a:gdLst>
              <a:ahLst/>
              <a:cxnLst>
                <a:cxn ang="0">
                  <a:pos x="T0" y="T1"/>
                </a:cxn>
                <a:cxn ang="0">
                  <a:pos x="T2" y="T3"/>
                </a:cxn>
                <a:cxn ang="0">
                  <a:pos x="T4" y="T5"/>
                </a:cxn>
                <a:cxn ang="0">
                  <a:pos x="T6" y="T7"/>
                </a:cxn>
                <a:cxn ang="0">
                  <a:pos x="T8" y="T9"/>
                </a:cxn>
              </a:cxnLst>
              <a:rect l="0" t="0" r="r" b="b"/>
              <a:pathLst>
                <a:path w="523" h="525">
                  <a:moveTo>
                    <a:pt x="0" y="267"/>
                  </a:moveTo>
                  <a:lnTo>
                    <a:pt x="289" y="525"/>
                  </a:lnTo>
                  <a:lnTo>
                    <a:pt x="523" y="291"/>
                  </a:lnTo>
                  <a:lnTo>
                    <a:pt x="272" y="0"/>
                  </a:lnTo>
                  <a:lnTo>
                    <a:pt x="0" y="267"/>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custDataLst>
                <p:tags r:id="rId15"/>
              </p:custDataLst>
            </p:nvPr>
          </p:nvSpPr>
          <p:spPr bwMode="auto">
            <a:xfrm>
              <a:off x="4454" y="605"/>
              <a:ext cx="511" cy="511"/>
            </a:xfrm>
            <a:custGeom>
              <a:avLst/>
              <a:gdLst>
                <a:gd name="T0" fmla="*/ 3 w 216"/>
                <a:gd name="T1" fmla="*/ 0 h 216"/>
                <a:gd name="T2" fmla="*/ 6 w 216"/>
                <a:gd name="T3" fmla="*/ 2 h 216"/>
                <a:gd name="T4" fmla="*/ 15 w 216"/>
                <a:gd name="T5" fmla="*/ 6 h 216"/>
                <a:gd name="T6" fmla="*/ 44 w 216"/>
                <a:gd name="T7" fmla="*/ 25 h 216"/>
                <a:gd name="T8" fmla="*/ 53 w 216"/>
                <a:gd name="T9" fmla="*/ 32 h 216"/>
                <a:gd name="T10" fmla="*/ 63 w 216"/>
                <a:gd name="T11" fmla="*/ 39 h 216"/>
                <a:gd name="T12" fmla="*/ 81 w 216"/>
                <a:gd name="T13" fmla="*/ 57 h 216"/>
                <a:gd name="T14" fmla="*/ 91 w 216"/>
                <a:gd name="T15" fmla="*/ 67 h 216"/>
                <a:gd name="T16" fmla="*/ 100 w 216"/>
                <a:gd name="T17" fmla="*/ 77 h 216"/>
                <a:gd name="T18" fmla="*/ 118 w 216"/>
                <a:gd name="T19" fmla="*/ 99 h 216"/>
                <a:gd name="T20" fmla="*/ 137 w 216"/>
                <a:gd name="T21" fmla="*/ 120 h 216"/>
                <a:gd name="T22" fmla="*/ 155 w 216"/>
                <a:gd name="T23" fmla="*/ 140 h 216"/>
                <a:gd name="T24" fmla="*/ 171 w 216"/>
                <a:gd name="T25" fmla="*/ 160 h 216"/>
                <a:gd name="T26" fmla="*/ 186 w 216"/>
                <a:gd name="T27" fmla="*/ 177 h 216"/>
                <a:gd name="T28" fmla="*/ 199 w 216"/>
                <a:gd name="T29" fmla="*/ 192 h 216"/>
                <a:gd name="T30" fmla="*/ 208 w 216"/>
                <a:gd name="T31" fmla="*/ 204 h 216"/>
                <a:gd name="T32" fmla="*/ 216 w 216"/>
                <a:gd name="T33" fmla="*/ 214 h 216"/>
                <a:gd name="T34" fmla="*/ 214 w 216"/>
                <a:gd name="T35" fmla="*/ 216 h 216"/>
                <a:gd name="T36" fmla="*/ 204 w 216"/>
                <a:gd name="T37" fmla="*/ 208 h 216"/>
                <a:gd name="T38" fmla="*/ 192 w 216"/>
                <a:gd name="T39" fmla="*/ 198 h 216"/>
                <a:gd name="T40" fmla="*/ 178 w 216"/>
                <a:gd name="T41" fmla="*/ 186 h 216"/>
                <a:gd name="T42" fmla="*/ 160 w 216"/>
                <a:gd name="T43" fmla="*/ 171 h 216"/>
                <a:gd name="T44" fmla="*/ 141 w 216"/>
                <a:gd name="T45" fmla="*/ 154 h 216"/>
                <a:gd name="T46" fmla="*/ 120 w 216"/>
                <a:gd name="T47" fmla="*/ 136 h 216"/>
                <a:gd name="T48" fmla="*/ 99 w 216"/>
                <a:gd name="T49" fmla="*/ 118 h 216"/>
                <a:gd name="T50" fmla="*/ 77 w 216"/>
                <a:gd name="T51" fmla="*/ 99 h 216"/>
                <a:gd name="T52" fmla="*/ 67 w 216"/>
                <a:gd name="T53" fmla="*/ 91 h 216"/>
                <a:gd name="T54" fmla="*/ 57 w 216"/>
                <a:gd name="T55" fmla="*/ 81 h 216"/>
                <a:gd name="T56" fmla="*/ 39 w 216"/>
                <a:gd name="T57" fmla="*/ 63 h 216"/>
                <a:gd name="T58" fmla="*/ 32 w 216"/>
                <a:gd name="T59" fmla="*/ 53 h 216"/>
                <a:gd name="T60" fmla="*/ 25 w 216"/>
                <a:gd name="T61" fmla="*/ 44 h 216"/>
                <a:gd name="T62" fmla="*/ 6 w 216"/>
                <a:gd name="T63" fmla="*/ 15 h 216"/>
                <a:gd name="T64" fmla="*/ 2 w 216"/>
                <a:gd name="T65" fmla="*/ 6 h 216"/>
                <a:gd name="T66" fmla="*/ 0 w 216"/>
                <a:gd name="T67" fmla="*/ 3 h 216"/>
                <a:gd name="T68" fmla="*/ 3 w 216"/>
                <a:gd name="T6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16">
                  <a:moveTo>
                    <a:pt x="3" y="0"/>
                  </a:moveTo>
                  <a:cubicBezTo>
                    <a:pt x="3" y="0"/>
                    <a:pt x="4" y="1"/>
                    <a:pt x="6" y="2"/>
                  </a:cubicBezTo>
                  <a:cubicBezTo>
                    <a:pt x="8" y="3"/>
                    <a:pt x="11" y="4"/>
                    <a:pt x="15" y="6"/>
                  </a:cubicBezTo>
                  <a:cubicBezTo>
                    <a:pt x="22" y="11"/>
                    <a:pt x="33" y="17"/>
                    <a:pt x="44" y="25"/>
                  </a:cubicBezTo>
                  <a:cubicBezTo>
                    <a:pt x="47" y="27"/>
                    <a:pt x="50" y="30"/>
                    <a:pt x="53" y="32"/>
                  </a:cubicBezTo>
                  <a:cubicBezTo>
                    <a:pt x="56" y="34"/>
                    <a:pt x="59" y="37"/>
                    <a:pt x="63" y="39"/>
                  </a:cubicBezTo>
                  <a:cubicBezTo>
                    <a:pt x="69" y="45"/>
                    <a:pt x="75" y="50"/>
                    <a:pt x="81" y="57"/>
                  </a:cubicBezTo>
                  <a:cubicBezTo>
                    <a:pt x="85" y="60"/>
                    <a:pt x="88" y="63"/>
                    <a:pt x="91" y="67"/>
                  </a:cubicBezTo>
                  <a:cubicBezTo>
                    <a:pt x="94" y="70"/>
                    <a:pt x="97" y="74"/>
                    <a:pt x="100" y="77"/>
                  </a:cubicBezTo>
                  <a:cubicBezTo>
                    <a:pt x="105" y="84"/>
                    <a:pt x="112" y="92"/>
                    <a:pt x="118" y="99"/>
                  </a:cubicBezTo>
                  <a:cubicBezTo>
                    <a:pt x="124" y="106"/>
                    <a:pt x="130" y="113"/>
                    <a:pt x="137" y="120"/>
                  </a:cubicBezTo>
                  <a:cubicBezTo>
                    <a:pt x="143" y="127"/>
                    <a:pt x="149" y="134"/>
                    <a:pt x="155" y="140"/>
                  </a:cubicBezTo>
                  <a:cubicBezTo>
                    <a:pt x="160" y="147"/>
                    <a:pt x="166" y="154"/>
                    <a:pt x="171" y="160"/>
                  </a:cubicBezTo>
                  <a:cubicBezTo>
                    <a:pt x="177" y="166"/>
                    <a:pt x="182" y="172"/>
                    <a:pt x="186" y="177"/>
                  </a:cubicBezTo>
                  <a:cubicBezTo>
                    <a:pt x="191" y="183"/>
                    <a:pt x="195" y="188"/>
                    <a:pt x="199" y="192"/>
                  </a:cubicBezTo>
                  <a:cubicBezTo>
                    <a:pt x="202" y="197"/>
                    <a:pt x="206" y="200"/>
                    <a:pt x="208" y="204"/>
                  </a:cubicBezTo>
                  <a:cubicBezTo>
                    <a:pt x="213" y="210"/>
                    <a:pt x="216" y="214"/>
                    <a:pt x="216" y="214"/>
                  </a:cubicBezTo>
                  <a:cubicBezTo>
                    <a:pt x="214" y="216"/>
                    <a:pt x="214" y="216"/>
                    <a:pt x="214" y="216"/>
                  </a:cubicBezTo>
                  <a:cubicBezTo>
                    <a:pt x="214" y="216"/>
                    <a:pt x="210" y="213"/>
                    <a:pt x="204" y="208"/>
                  </a:cubicBezTo>
                  <a:cubicBezTo>
                    <a:pt x="201" y="205"/>
                    <a:pt x="197" y="202"/>
                    <a:pt x="192" y="198"/>
                  </a:cubicBezTo>
                  <a:cubicBezTo>
                    <a:pt x="188" y="195"/>
                    <a:pt x="183" y="190"/>
                    <a:pt x="178" y="186"/>
                  </a:cubicBezTo>
                  <a:cubicBezTo>
                    <a:pt x="172" y="181"/>
                    <a:pt x="166" y="176"/>
                    <a:pt x="160" y="171"/>
                  </a:cubicBezTo>
                  <a:cubicBezTo>
                    <a:pt x="154" y="166"/>
                    <a:pt x="147" y="160"/>
                    <a:pt x="141" y="154"/>
                  </a:cubicBezTo>
                  <a:cubicBezTo>
                    <a:pt x="134" y="149"/>
                    <a:pt x="127" y="143"/>
                    <a:pt x="120" y="136"/>
                  </a:cubicBezTo>
                  <a:cubicBezTo>
                    <a:pt x="113" y="130"/>
                    <a:pt x="106" y="124"/>
                    <a:pt x="99" y="118"/>
                  </a:cubicBezTo>
                  <a:cubicBezTo>
                    <a:pt x="92" y="111"/>
                    <a:pt x="84" y="105"/>
                    <a:pt x="77" y="99"/>
                  </a:cubicBezTo>
                  <a:cubicBezTo>
                    <a:pt x="74" y="96"/>
                    <a:pt x="70" y="94"/>
                    <a:pt x="67" y="91"/>
                  </a:cubicBezTo>
                  <a:cubicBezTo>
                    <a:pt x="63" y="88"/>
                    <a:pt x="60" y="85"/>
                    <a:pt x="57" y="81"/>
                  </a:cubicBezTo>
                  <a:cubicBezTo>
                    <a:pt x="50" y="75"/>
                    <a:pt x="45" y="69"/>
                    <a:pt x="39" y="63"/>
                  </a:cubicBezTo>
                  <a:cubicBezTo>
                    <a:pt x="37" y="59"/>
                    <a:pt x="34" y="56"/>
                    <a:pt x="32" y="53"/>
                  </a:cubicBezTo>
                  <a:cubicBezTo>
                    <a:pt x="30" y="50"/>
                    <a:pt x="27" y="47"/>
                    <a:pt x="25" y="44"/>
                  </a:cubicBezTo>
                  <a:cubicBezTo>
                    <a:pt x="17" y="33"/>
                    <a:pt x="11" y="23"/>
                    <a:pt x="6" y="15"/>
                  </a:cubicBezTo>
                  <a:cubicBezTo>
                    <a:pt x="4" y="11"/>
                    <a:pt x="3" y="8"/>
                    <a:pt x="2" y="6"/>
                  </a:cubicBezTo>
                  <a:cubicBezTo>
                    <a:pt x="1" y="4"/>
                    <a:pt x="0" y="3"/>
                    <a:pt x="0" y="3"/>
                  </a:cubicBezTo>
                  <a:lnTo>
                    <a:pt x="3" y="0"/>
                  </a:lnTo>
                  <a:close/>
                </a:path>
              </a:pathLst>
            </a:custGeom>
            <a:solidFill>
              <a:srgbClr val="2E3955"/>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7"/>
            <p:cNvSpPr/>
            <p:nvPr>
              <p:custDataLst>
                <p:tags r:id="rId16"/>
              </p:custDataLst>
            </p:nvPr>
          </p:nvSpPr>
          <p:spPr bwMode="auto">
            <a:xfrm>
              <a:off x="2748" y="-1107"/>
              <a:ext cx="1876" cy="1897"/>
            </a:xfrm>
            <a:custGeom>
              <a:avLst/>
              <a:gdLst>
                <a:gd name="T0" fmla="*/ 4 w 793"/>
                <a:gd name="T1" fmla="*/ 0 h 802"/>
                <a:gd name="T2" fmla="*/ 5 w 793"/>
                <a:gd name="T3" fmla="*/ 11 h 802"/>
                <a:gd name="T4" fmla="*/ 13 w 793"/>
                <a:gd name="T5" fmla="*/ 21 h 802"/>
                <a:gd name="T6" fmla="*/ 34 w 793"/>
                <a:gd name="T7" fmla="*/ 50 h 802"/>
                <a:gd name="T8" fmla="*/ 49 w 793"/>
                <a:gd name="T9" fmla="*/ 70 h 802"/>
                <a:gd name="T10" fmla="*/ 67 w 793"/>
                <a:gd name="T11" fmla="*/ 94 h 802"/>
                <a:gd name="T12" fmla="*/ 111 w 793"/>
                <a:gd name="T13" fmla="*/ 151 h 802"/>
                <a:gd name="T14" fmla="*/ 136 w 793"/>
                <a:gd name="T15" fmla="*/ 183 h 802"/>
                <a:gd name="T16" fmla="*/ 163 w 793"/>
                <a:gd name="T17" fmla="*/ 218 h 802"/>
                <a:gd name="T18" fmla="*/ 222 w 793"/>
                <a:gd name="T19" fmla="*/ 292 h 802"/>
                <a:gd name="T20" fmla="*/ 286 w 793"/>
                <a:gd name="T21" fmla="*/ 370 h 802"/>
                <a:gd name="T22" fmla="*/ 353 w 793"/>
                <a:gd name="T23" fmla="*/ 450 h 802"/>
                <a:gd name="T24" fmla="*/ 417 w 793"/>
                <a:gd name="T25" fmla="*/ 532 h 802"/>
                <a:gd name="T26" fmla="*/ 449 w 793"/>
                <a:gd name="T27" fmla="*/ 573 h 802"/>
                <a:gd name="T28" fmla="*/ 481 w 793"/>
                <a:gd name="T29" fmla="*/ 610 h 802"/>
                <a:gd name="T30" fmla="*/ 552 w 793"/>
                <a:gd name="T31" fmla="*/ 672 h 802"/>
                <a:gd name="T32" fmla="*/ 587 w 793"/>
                <a:gd name="T33" fmla="*/ 699 h 802"/>
                <a:gd name="T34" fmla="*/ 622 w 793"/>
                <a:gd name="T35" fmla="*/ 722 h 802"/>
                <a:gd name="T36" fmla="*/ 685 w 793"/>
                <a:gd name="T37" fmla="*/ 759 h 802"/>
                <a:gd name="T38" fmla="*/ 738 w 793"/>
                <a:gd name="T39" fmla="*/ 784 h 802"/>
                <a:gd name="T40" fmla="*/ 774 w 793"/>
                <a:gd name="T41" fmla="*/ 798 h 802"/>
                <a:gd name="T42" fmla="*/ 784 w 793"/>
                <a:gd name="T43" fmla="*/ 801 h 802"/>
                <a:gd name="T44" fmla="*/ 788 w 793"/>
                <a:gd name="T45" fmla="*/ 802 h 802"/>
                <a:gd name="T46" fmla="*/ 793 w 793"/>
                <a:gd name="T47" fmla="*/ 797 h 802"/>
                <a:gd name="T48" fmla="*/ 4 w 793"/>
                <a:gd name="T49"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3" h="802">
                  <a:moveTo>
                    <a:pt x="4" y="0"/>
                  </a:moveTo>
                  <a:cubicBezTo>
                    <a:pt x="0" y="5"/>
                    <a:pt x="5" y="11"/>
                    <a:pt x="5" y="11"/>
                  </a:cubicBezTo>
                  <a:cubicBezTo>
                    <a:pt x="5" y="11"/>
                    <a:pt x="8" y="15"/>
                    <a:pt x="13" y="21"/>
                  </a:cubicBezTo>
                  <a:cubicBezTo>
                    <a:pt x="18" y="28"/>
                    <a:pt x="25" y="38"/>
                    <a:pt x="34" y="50"/>
                  </a:cubicBezTo>
                  <a:cubicBezTo>
                    <a:pt x="39" y="56"/>
                    <a:pt x="44" y="63"/>
                    <a:pt x="49" y="70"/>
                  </a:cubicBezTo>
                  <a:cubicBezTo>
                    <a:pt x="55" y="78"/>
                    <a:pt x="61" y="86"/>
                    <a:pt x="67" y="94"/>
                  </a:cubicBezTo>
                  <a:cubicBezTo>
                    <a:pt x="80" y="111"/>
                    <a:pt x="95" y="130"/>
                    <a:pt x="111" y="151"/>
                  </a:cubicBezTo>
                  <a:cubicBezTo>
                    <a:pt x="119" y="161"/>
                    <a:pt x="128" y="172"/>
                    <a:pt x="136" y="183"/>
                  </a:cubicBezTo>
                  <a:cubicBezTo>
                    <a:pt x="145" y="194"/>
                    <a:pt x="154" y="206"/>
                    <a:pt x="163" y="218"/>
                  </a:cubicBezTo>
                  <a:cubicBezTo>
                    <a:pt x="182" y="241"/>
                    <a:pt x="202" y="266"/>
                    <a:pt x="222" y="292"/>
                  </a:cubicBezTo>
                  <a:cubicBezTo>
                    <a:pt x="243" y="317"/>
                    <a:pt x="264" y="344"/>
                    <a:pt x="286" y="370"/>
                  </a:cubicBezTo>
                  <a:cubicBezTo>
                    <a:pt x="308" y="397"/>
                    <a:pt x="330" y="423"/>
                    <a:pt x="353" y="450"/>
                  </a:cubicBezTo>
                  <a:cubicBezTo>
                    <a:pt x="375" y="476"/>
                    <a:pt x="397" y="504"/>
                    <a:pt x="417" y="532"/>
                  </a:cubicBezTo>
                  <a:cubicBezTo>
                    <a:pt x="428" y="546"/>
                    <a:pt x="438" y="560"/>
                    <a:pt x="449" y="573"/>
                  </a:cubicBezTo>
                  <a:cubicBezTo>
                    <a:pt x="459" y="586"/>
                    <a:pt x="470" y="598"/>
                    <a:pt x="481" y="610"/>
                  </a:cubicBezTo>
                  <a:cubicBezTo>
                    <a:pt x="504" y="634"/>
                    <a:pt x="528" y="654"/>
                    <a:pt x="552" y="672"/>
                  </a:cubicBezTo>
                  <a:cubicBezTo>
                    <a:pt x="564" y="682"/>
                    <a:pt x="576" y="690"/>
                    <a:pt x="587" y="699"/>
                  </a:cubicBezTo>
                  <a:cubicBezTo>
                    <a:pt x="599" y="707"/>
                    <a:pt x="610" y="715"/>
                    <a:pt x="622" y="722"/>
                  </a:cubicBezTo>
                  <a:cubicBezTo>
                    <a:pt x="644" y="736"/>
                    <a:pt x="666" y="749"/>
                    <a:pt x="685" y="759"/>
                  </a:cubicBezTo>
                  <a:cubicBezTo>
                    <a:pt x="705" y="769"/>
                    <a:pt x="723" y="778"/>
                    <a:pt x="738" y="784"/>
                  </a:cubicBezTo>
                  <a:cubicBezTo>
                    <a:pt x="753" y="790"/>
                    <a:pt x="766" y="795"/>
                    <a:pt x="774" y="798"/>
                  </a:cubicBezTo>
                  <a:cubicBezTo>
                    <a:pt x="779" y="799"/>
                    <a:pt x="782" y="800"/>
                    <a:pt x="784" y="801"/>
                  </a:cubicBezTo>
                  <a:cubicBezTo>
                    <a:pt x="787" y="802"/>
                    <a:pt x="788" y="802"/>
                    <a:pt x="788" y="802"/>
                  </a:cubicBezTo>
                  <a:cubicBezTo>
                    <a:pt x="793" y="797"/>
                    <a:pt x="793" y="797"/>
                    <a:pt x="793" y="797"/>
                  </a:cubicBezTo>
                  <a:lnTo>
                    <a:pt x="4"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8"/>
            <p:cNvSpPr/>
            <p:nvPr>
              <p:custDataLst>
                <p:tags r:id="rId17"/>
              </p:custDataLst>
            </p:nvPr>
          </p:nvSpPr>
          <p:spPr bwMode="auto">
            <a:xfrm>
              <a:off x="4343" y="742"/>
              <a:ext cx="409" cy="575"/>
            </a:xfrm>
            <a:custGeom>
              <a:avLst/>
              <a:gdLst>
                <a:gd name="T0" fmla="*/ 0 w 173"/>
                <a:gd name="T1" fmla="*/ 0 h 243"/>
                <a:gd name="T2" fmla="*/ 57 w 173"/>
                <a:gd name="T3" fmla="*/ 161 h 243"/>
                <a:gd name="T4" fmla="*/ 173 w 173"/>
                <a:gd name="T5" fmla="*/ 243 h 243"/>
                <a:gd name="T6" fmla="*/ 98 w 173"/>
                <a:gd name="T7" fmla="*/ 75 h 243"/>
                <a:gd name="T8" fmla="*/ 0 w 173"/>
                <a:gd name="T9" fmla="*/ 0 h 243"/>
              </a:gdLst>
              <a:ahLst/>
              <a:cxnLst>
                <a:cxn ang="0">
                  <a:pos x="T0" y="T1"/>
                </a:cxn>
                <a:cxn ang="0">
                  <a:pos x="T2" y="T3"/>
                </a:cxn>
                <a:cxn ang="0">
                  <a:pos x="T4" y="T5"/>
                </a:cxn>
                <a:cxn ang="0">
                  <a:pos x="T6" y="T7"/>
                </a:cxn>
                <a:cxn ang="0">
                  <a:pos x="T8" y="T9"/>
                </a:cxn>
              </a:cxnLst>
              <a:rect l="0" t="0" r="r" b="b"/>
              <a:pathLst>
                <a:path w="173" h="243">
                  <a:moveTo>
                    <a:pt x="0" y="0"/>
                  </a:moveTo>
                  <a:cubicBezTo>
                    <a:pt x="0" y="0"/>
                    <a:pt x="23" y="121"/>
                    <a:pt x="57" y="161"/>
                  </a:cubicBezTo>
                  <a:cubicBezTo>
                    <a:pt x="91" y="201"/>
                    <a:pt x="173" y="243"/>
                    <a:pt x="173" y="243"/>
                  </a:cubicBezTo>
                  <a:cubicBezTo>
                    <a:pt x="98" y="75"/>
                    <a:pt x="98" y="75"/>
                    <a:pt x="98" y="75"/>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9"/>
            <p:cNvSpPr/>
            <p:nvPr>
              <p:custDataLst>
                <p:tags r:id="rId18"/>
              </p:custDataLst>
            </p:nvPr>
          </p:nvSpPr>
          <p:spPr bwMode="auto">
            <a:xfrm>
              <a:off x="4525" y="813"/>
              <a:ext cx="206" cy="204"/>
            </a:xfrm>
            <a:custGeom>
              <a:avLst/>
              <a:gdLst>
                <a:gd name="T0" fmla="*/ 56 w 87"/>
                <a:gd name="T1" fmla="*/ 0 h 86"/>
                <a:gd name="T2" fmla="*/ 8 w 87"/>
                <a:gd name="T3" fmla="*/ 48 h 86"/>
                <a:gd name="T4" fmla="*/ 8 w 87"/>
                <a:gd name="T5" fmla="*/ 78 h 86"/>
                <a:gd name="T6" fmla="*/ 38 w 87"/>
                <a:gd name="T7" fmla="*/ 78 h 86"/>
                <a:gd name="T8" fmla="*/ 87 w 87"/>
                <a:gd name="T9" fmla="*/ 30 h 86"/>
                <a:gd name="T10" fmla="*/ 56 w 87"/>
                <a:gd name="T11" fmla="*/ 0 h 86"/>
              </a:gdLst>
              <a:ahLst/>
              <a:cxnLst>
                <a:cxn ang="0">
                  <a:pos x="T0" y="T1"/>
                </a:cxn>
                <a:cxn ang="0">
                  <a:pos x="T2" y="T3"/>
                </a:cxn>
                <a:cxn ang="0">
                  <a:pos x="T4" y="T5"/>
                </a:cxn>
                <a:cxn ang="0">
                  <a:pos x="T6" y="T7"/>
                </a:cxn>
                <a:cxn ang="0">
                  <a:pos x="T8" y="T9"/>
                </a:cxn>
                <a:cxn ang="0">
                  <a:pos x="T10" y="T11"/>
                </a:cxn>
              </a:cxnLst>
              <a:rect l="0" t="0" r="r" b="b"/>
              <a:pathLst>
                <a:path w="87" h="86">
                  <a:moveTo>
                    <a:pt x="56" y="0"/>
                  </a:moveTo>
                  <a:cubicBezTo>
                    <a:pt x="8" y="48"/>
                    <a:pt x="8" y="48"/>
                    <a:pt x="8" y="48"/>
                  </a:cubicBezTo>
                  <a:cubicBezTo>
                    <a:pt x="0" y="56"/>
                    <a:pt x="0" y="69"/>
                    <a:pt x="8" y="78"/>
                  </a:cubicBezTo>
                  <a:cubicBezTo>
                    <a:pt x="17" y="86"/>
                    <a:pt x="30" y="86"/>
                    <a:pt x="38" y="78"/>
                  </a:cubicBezTo>
                  <a:cubicBezTo>
                    <a:pt x="87" y="30"/>
                    <a:pt x="87" y="30"/>
                    <a:pt x="87" y="30"/>
                  </a:cubicBezTo>
                  <a:lnTo>
                    <a:pt x="56" y="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0"/>
            <p:cNvSpPr/>
            <p:nvPr>
              <p:custDataLst>
                <p:tags r:id="rId19"/>
              </p:custDataLst>
            </p:nvPr>
          </p:nvSpPr>
          <p:spPr bwMode="auto">
            <a:xfrm>
              <a:off x="4149" y="456"/>
              <a:ext cx="239" cy="237"/>
            </a:xfrm>
            <a:custGeom>
              <a:avLst/>
              <a:gdLst>
                <a:gd name="T0" fmla="*/ 66 w 101"/>
                <a:gd name="T1" fmla="*/ 0 h 100"/>
                <a:gd name="T2" fmla="*/ 10 w 101"/>
                <a:gd name="T3" fmla="*/ 55 h 100"/>
                <a:gd name="T4" fmla="*/ 10 w 101"/>
                <a:gd name="T5" fmla="*/ 90 h 100"/>
                <a:gd name="T6" fmla="*/ 45 w 101"/>
                <a:gd name="T7" fmla="*/ 90 h 100"/>
                <a:gd name="T8" fmla="*/ 101 w 101"/>
                <a:gd name="T9" fmla="*/ 35 h 100"/>
                <a:gd name="T10" fmla="*/ 66 w 101"/>
                <a:gd name="T11" fmla="*/ 0 h 100"/>
              </a:gdLst>
              <a:ahLst/>
              <a:cxnLst>
                <a:cxn ang="0">
                  <a:pos x="T0" y="T1"/>
                </a:cxn>
                <a:cxn ang="0">
                  <a:pos x="T2" y="T3"/>
                </a:cxn>
                <a:cxn ang="0">
                  <a:pos x="T4" y="T5"/>
                </a:cxn>
                <a:cxn ang="0">
                  <a:pos x="T6" y="T7"/>
                </a:cxn>
                <a:cxn ang="0">
                  <a:pos x="T8" y="T9"/>
                </a:cxn>
                <a:cxn ang="0">
                  <a:pos x="T10" y="T11"/>
                </a:cxn>
              </a:cxnLst>
              <a:rect l="0" t="0" r="r" b="b"/>
              <a:pathLst>
                <a:path w="101" h="100">
                  <a:moveTo>
                    <a:pt x="66" y="0"/>
                  </a:moveTo>
                  <a:cubicBezTo>
                    <a:pt x="10" y="55"/>
                    <a:pt x="10" y="55"/>
                    <a:pt x="10" y="55"/>
                  </a:cubicBezTo>
                  <a:cubicBezTo>
                    <a:pt x="0" y="64"/>
                    <a:pt x="1" y="80"/>
                    <a:pt x="10" y="90"/>
                  </a:cubicBezTo>
                  <a:cubicBezTo>
                    <a:pt x="20" y="99"/>
                    <a:pt x="35" y="100"/>
                    <a:pt x="45" y="90"/>
                  </a:cubicBezTo>
                  <a:cubicBezTo>
                    <a:pt x="101" y="35"/>
                    <a:pt x="101" y="35"/>
                    <a:pt x="101" y="35"/>
                  </a:cubicBezTo>
                  <a:lnTo>
                    <a:pt x="66" y="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1"/>
            <p:cNvSpPr/>
            <p:nvPr>
              <p:custDataLst>
                <p:tags r:id="rId20"/>
              </p:custDataLst>
            </p:nvPr>
          </p:nvSpPr>
          <p:spPr bwMode="auto">
            <a:xfrm>
              <a:off x="4255" y="539"/>
              <a:ext cx="402" cy="388"/>
            </a:xfrm>
            <a:custGeom>
              <a:avLst/>
              <a:gdLst>
                <a:gd name="T0" fmla="*/ 133 w 402"/>
                <a:gd name="T1" fmla="*/ 0 h 388"/>
                <a:gd name="T2" fmla="*/ 0 w 402"/>
                <a:gd name="T3" fmla="*/ 130 h 388"/>
                <a:gd name="T4" fmla="*/ 289 w 402"/>
                <a:gd name="T5" fmla="*/ 388 h 388"/>
                <a:gd name="T6" fmla="*/ 402 w 402"/>
                <a:gd name="T7" fmla="*/ 274 h 388"/>
                <a:gd name="T8" fmla="*/ 133 w 402"/>
                <a:gd name="T9" fmla="*/ 0 h 388"/>
              </a:gdLst>
              <a:ahLst/>
              <a:cxnLst>
                <a:cxn ang="0">
                  <a:pos x="T0" y="T1"/>
                </a:cxn>
                <a:cxn ang="0">
                  <a:pos x="T2" y="T3"/>
                </a:cxn>
                <a:cxn ang="0">
                  <a:pos x="T4" y="T5"/>
                </a:cxn>
                <a:cxn ang="0">
                  <a:pos x="T6" y="T7"/>
                </a:cxn>
                <a:cxn ang="0">
                  <a:pos x="T8" y="T9"/>
                </a:cxn>
              </a:cxnLst>
              <a:rect l="0" t="0" r="r" b="b"/>
              <a:pathLst>
                <a:path w="402" h="388">
                  <a:moveTo>
                    <a:pt x="133" y="0"/>
                  </a:moveTo>
                  <a:lnTo>
                    <a:pt x="0" y="130"/>
                  </a:lnTo>
                  <a:lnTo>
                    <a:pt x="289" y="388"/>
                  </a:lnTo>
                  <a:lnTo>
                    <a:pt x="402" y="274"/>
                  </a:lnTo>
                  <a:lnTo>
                    <a:pt x="133"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2"/>
            <p:cNvSpPr/>
            <p:nvPr>
              <p:custDataLst>
                <p:tags r:id="rId21"/>
              </p:custDataLst>
            </p:nvPr>
          </p:nvSpPr>
          <p:spPr bwMode="auto">
            <a:xfrm>
              <a:off x="4454" y="610"/>
              <a:ext cx="499" cy="499"/>
            </a:xfrm>
            <a:custGeom>
              <a:avLst/>
              <a:gdLst>
                <a:gd name="T0" fmla="*/ 1 w 211"/>
                <a:gd name="T1" fmla="*/ 0 h 211"/>
                <a:gd name="T2" fmla="*/ 0 w 211"/>
                <a:gd name="T3" fmla="*/ 1 h 211"/>
                <a:gd name="T4" fmla="*/ 2 w 211"/>
                <a:gd name="T5" fmla="*/ 4 h 211"/>
                <a:gd name="T6" fmla="*/ 6 w 211"/>
                <a:gd name="T7" fmla="*/ 13 h 211"/>
                <a:gd name="T8" fmla="*/ 25 w 211"/>
                <a:gd name="T9" fmla="*/ 42 h 211"/>
                <a:gd name="T10" fmla="*/ 32 w 211"/>
                <a:gd name="T11" fmla="*/ 51 h 211"/>
                <a:gd name="T12" fmla="*/ 39 w 211"/>
                <a:gd name="T13" fmla="*/ 61 h 211"/>
                <a:gd name="T14" fmla="*/ 57 w 211"/>
                <a:gd name="T15" fmla="*/ 79 h 211"/>
                <a:gd name="T16" fmla="*/ 67 w 211"/>
                <a:gd name="T17" fmla="*/ 89 h 211"/>
                <a:gd name="T18" fmla="*/ 77 w 211"/>
                <a:gd name="T19" fmla="*/ 97 h 211"/>
                <a:gd name="T20" fmla="*/ 99 w 211"/>
                <a:gd name="T21" fmla="*/ 116 h 211"/>
                <a:gd name="T22" fmla="*/ 120 w 211"/>
                <a:gd name="T23" fmla="*/ 134 h 211"/>
                <a:gd name="T24" fmla="*/ 141 w 211"/>
                <a:gd name="T25" fmla="*/ 152 h 211"/>
                <a:gd name="T26" fmla="*/ 160 w 211"/>
                <a:gd name="T27" fmla="*/ 169 h 211"/>
                <a:gd name="T28" fmla="*/ 178 w 211"/>
                <a:gd name="T29" fmla="*/ 184 h 211"/>
                <a:gd name="T30" fmla="*/ 192 w 211"/>
                <a:gd name="T31" fmla="*/ 196 h 211"/>
                <a:gd name="T32" fmla="*/ 204 w 211"/>
                <a:gd name="T33" fmla="*/ 206 h 211"/>
                <a:gd name="T34" fmla="*/ 211 w 211"/>
                <a:gd name="T35" fmla="*/ 211 h 211"/>
                <a:gd name="T36" fmla="*/ 1 w 211"/>
                <a:gd name="T3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211">
                  <a:moveTo>
                    <a:pt x="1" y="0"/>
                  </a:moveTo>
                  <a:cubicBezTo>
                    <a:pt x="0" y="1"/>
                    <a:pt x="0" y="1"/>
                    <a:pt x="0" y="1"/>
                  </a:cubicBezTo>
                  <a:cubicBezTo>
                    <a:pt x="0" y="1"/>
                    <a:pt x="1" y="2"/>
                    <a:pt x="2" y="4"/>
                  </a:cubicBezTo>
                  <a:cubicBezTo>
                    <a:pt x="3" y="6"/>
                    <a:pt x="4" y="9"/>
                    <a:pt x="6" y="13"/>
                  </a:cubicBezTo>
                  <a:cubicBezTo>
                    <a:pt x="11" y="21"/>
                    <a:pt x="17" y="31"/>
                    <a:pt x="25" y="42"/>
                  </a:cubicBezTo>
                  <a:cubicBezTo>
                    <a:pt x="27" y="45"/>
                    <a:pt x="30" y="48"/>
                    <a:pt x="32" y="51"/>
                  </a:cubicBezTo>
                  <a:cubicBezTo>
                    <a:pt x="34" y="54"/>
                    <a:pt x="37" y="57"/>
                    <a:pt x="39" y="61"/>
                  </a:cubicBezTo>
                  <a:cubicBezTo>
                    <a:pt x="45" y="67"/>
                    <a:pt x="50" y="73"/>
                    <a:pt x="57" y="79"/>
                  </a:cubicBezTo>
                  <a:cubicBezTo>
                    <a:pt x="60" y="83"/>
                    <a:pt x="63" y="86"/>
                    <a:pt x="67" y="89"/>
                  </a:cubicBezTo>
                  <a:cubicBezTo>
                    <a:pt x="70" y="92"/>
                    <a:pt x="74" y="94"/>
                    <a:pt x="77" y="97"/>
                  </a:cubicBezTo>
                  <a:cubicBezTo>
                    <a:pt x="84" y="103"/>
                    <a:pt x="92" y="109"/>
                    <a:pt x="99" y="116"/>
                  </a:cubicBezTo>
                  <a:cubicBezTo>
                    <a:pt x="106" y="122"/>
                    <a:pt x="113" y="128"/>
                    <a:pt x="120" y="134"/>
                  </a:cubicBezTo>
                  <a:cubicBezTo>
                    <a:pt x="127" y="141"/>
                    <a:pt x="134" y="147"/>
                    <a:pt x="141" y="152"/>
                  </a:cubicBezTo>
                  <a:cubicBezTo>
                    <a:pt x="147" y="158"/>
                    <a:pt x="154" y="164"/>
                    <a:pt x="160" y="169"/>
                  </a:cubicBezTo>
                  <a:cubicBezTo>
                    <a:pt x="166" y="174"/>
                    <a:pt x="172" y="179"/>
                    <a:pt x="178" y="184"/>
                  </a:cubicBezTo>
                  <a:cubicBezTo>
                    <a:pt x="183" y="188"/>
                    <a:pt x="188" y="193"/>
                    <a:pt x="192" y="196"/>
                  </a:cubicBezTo>
                  <a:cubicBezTo>
                    <a:pt x="197" y="200"/>
                    <a:pt x="201" y="203"/>
                    <a:pt x="204" y="206"/>
                  </a:cubicBezTo>
                  <a:cubicBezTo>
                    <a:pt x="207" y="208"/>
                    <a:pt x="209" y="210"/>
                    <a:pt x="211" y="211"/>
                  </a:cubicBezTo>
                  <a:lnTo>
                    <a:pt x="1"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1" name="Oval 33"/>
          <p:cNvSpPr>
            <a:spLocks noChangeArrowheads="1"/>
          </p:cNvSpPr>
          <p:nvPr>
            <p:custDataLst>
              <p:tags r:id="rId22"/>
            </p:custDataLst>
          </p:nvPr>
        </p:nvSpPr>
        <p:spPr bwMode="auto">
          <a:xfrm>
            <a:off x="7943590" y="4354983"/>
            <a:ext cx="118517" cy="118523"/>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Oval 34"/>
          <p:cNvSpPr>
            <a:spLocks noChangeArrowheads="1"/>
          </p:cNvSpPr>
          <p:nvPr>
            <p:custDataLst>
              <p:tags r:id="rId23"/>
            </p:custDataLst>
          </p:nvPr>
        </p:nvSpPr>
        <p:spPr bwMode="auto">
          <a:xfrm>
            <a:off x="8046224" y="4259675"/>
            <a:ext cx="50706" cy="5070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Oval 35"/>
          <p:cNvSpPr>
            <a:spLocks noChangeArrowheads="1"/>
          </p:cNvSpPr>
          <p:nvPr>
            <p:custDataLst>
              <p:tags r:id="rId24"/>
            </p:custDataLst>
          </p:nvPr>
        </p:nvSpPr>
        <p:spPr bwMode="auto">
          <a:xfrm>
            <a:off x="8704176" y="4665954"/>
            <a:ext cx="202212" cy="20344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custDataLst>
              <p:tags r:id="rId25"/>
            </p:custDataLst>
          </p:nvPr>
        </p:nvSpPr>
        <p:spPr>
          <a:xfrm>
            <a:off x="107315" y="843915"/>
            <a:ext cx="3048000" cy="306705"/>
          </a:xfrm>
          <a:prstGeom prst="rect">
            <a:avLst/>
          </a:prstGeom>
          <a:noFill/>
        </p:spPr>
        <p:txBody>
          <a:bodyPr wrap="square" rtlCol="0">
            <a:spAutoFit/>
          </a:bodyPr>
          <a:p>
            <a:r>
              <a:rPr lang="en-US" altLang="zh-CN" sz="1400"/>
              <a:t>Line()</a:t>
            </a:r>
            <a:r>
              <a:rPr lang="zh-CN" altLang="en-US" sz="1400"/>
              <a:t>函数</a:t>
            </a:r>
            <a:r>
              <a:rPr lang="en-US" altLang="zh-CN" sz="1400"/>
              <a:t>:</a:t>
            </a:r>
            <a:endParaRPr lang="en-US" altLang="zh-CN" sz="1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up)">
                                      <p:cBhvr>
                                        <p:cTn id="13" dur="500"/>
                                        <p:tgtEl>
                                          <p:spTgt spid="9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2005-2016中美液体燃料消耗的CO2排放量1"/>
          <p:cNvPicPr>
            <a:picLocks noChangeAspect="1"/>
          </p:cNvPicPr>
          <p:nvPr/>
        </p:nvPicPr>
        <p:blipFill>
          <a:blip r:embed="rId1"/>
          <a:stretch>
            <a:fillRect/>
          </a:stretch>
        </p:blipFill>
        <p:spPr>
          <a:xfrm>
            <a:off x="4576445" y="1032510"/>
            <a:ext cx="4568190" cy="4003040"/>
          </a:xfrm>
          <a:prstGeom prst="rect">
            <a:avLst/>
          </a:prstGeom>
        </p:spPr>
      </p:pic>
      <p:sp>
        <p:nvSpPr>
          <p:cNvPr id="81" name="Rounded Rectangle 80"/>
          <p:cNvSpPr/>
          <p:nvPr>
            <p:custDataLst>
              <p:tags r:id="rId2"/>
            </p:custDataLst>
          </p:nvPr>
        </p:nvSpPr>
        <p:spPr>
          <a:xfrm>
            <a:off x="1769745" y="140335"/>
            <a:ext cx="1725295" cy="3003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altLang="zh-CN" sz="1400" b="1" dirty="0">
                <a:latin typeface="Arial" panose="020B0604020202020204" pitchFamily="34" charset="0"/>
                <a:ea typeface="微软雅黑" panose="020B0503020204020204" pitchFamily="34" charset="-122"/>
                <a:sym typeface="Arial" panose="020B0604020202020204" pitchFamily="34" charset="0"/>
              </a:rPr>
              <a:t>2005-2016</a:t>
            </a: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92" name="Straight Connector 91"/>
          <p:cNvCxnSpPr/>
          <p:nvPr>
            <p:custDataLst>
              <p:tags r:id="rId3"/>
            </p:custDataLst>
          </p:nvPr>
        </p:nvCxnSpPr>
        <p:spPr>
          <a:xfrm rot="5400000">
            <a:off x="2544419" y="578273"/>
            <a:ext cx="311260" cy="1380"/>
          </a:xfrm>
          <a:prstGeom prst="line">
            <a:avLst/>
          </a:prstGeom>
          <a:solidFill>
            <a:schemeClr val="accent2"/>
          </a:solidFill>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4"/>
            </p:custDataLst>
          </p:nvPr>
        </p:nvCxnSpPr>
        <p:spPr>
          <a:xfrm flipH="1">
            <a:off x="2699167" y="555767"/>
            <a:ext cx="4896485" cy="23495"/>
          </a:xfrm>
          <a:prstGeom prst="line">
            <a:avLst/>
          </a:prstGeom>
          <a:solidFill>
            <a:schemeClr val="accent2"/>
          </a:solidFill>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3661410" y="140335"/>
            <a:ext cx="4041140" cy="368300"/>
          </a:xfrm>
          <a:prstGeom prst="rect">
            <a:avLst/>
          </a:prstGeom>
          <a:noFill/>
        </p:spPr>
        <p:txBody>
          <a:bodyPr wrap="square" rtlCol="0">
            <a:spAutoFit/>
          </a:bodyPr>
          <a:lstStyle/>
          <a:p>
            <a:r>
              <a:rPr lang="zh-CN" altLang="en-US"/>
              <a:t>中美液体燃料消耗的</a:t>
            </a:r>
            <a:r>
              <a:rPr lang="en-US" altLang="zh-CN"/>
              <a:t>CO2</a:t>
            </a:r>
            <a:r>
              <a:rPr lang="zh-CN" altLang="en-US"/>
              <a:t>排放量对比</a:t>
            </a:r>
            <a:endParaRPr lang="zh-CN" altLang="en-US"/>
          </a:p>
        </p:txBody>
      </p:sp>
      <p:sp>
        <p:nvSpPr>
          <p:cNvPr id="5" name="文本框 4"/>
          <p:cNvSpPr txBox="1"/>
          <p:nvPr/>
        </p:nvSpPr>
        <p:spPr>
          <a:xfrm>
            <a:off x="0" y="694055"/>
            <a:ext cx="3048000" cy="306705"/>
          </a:xfrm>
          <a:prstGeom prst="rect">
            <a:avLst/>
          </a:prstGeom>
          <a:noFill/>
        </p:spPr>
        <p:txBody>
          <a:bodyPr wrap="square" rtlCol="0">
            <a:spAutoFit/>
          </a:bodyPr>
          <a:p>
            <a:r>
              <a:rPr lang="en-US" altLang="zh-CN" sz="1400"/>
              <a:t>EXCEL</a:t>
            </a:r>
            <a:r>
              <a:rPr lang="zh-CN" altLang="en-US" sz="1400"/>
              <a:t>折线图</a:t>
            </a:r>
            <a:r>
              <a:rPr lang="en-US" altLang="zh-CN" sz="1400"/>
              <a:t>:</a:t>
            </a:r>
            <a:endParaRPr lang="en-US" altLang="zh-CN" sz="1400"/>
          </a:p>
        </p:txBody>
      </p:sp>
      <p:sp>
        <p:nvSpPr>
          <p:cNvPr id="7" name="文本框 6"/>
          <p:cNvSpPr txBox="1"/>
          <p:nvPr/>
        </p:nvSpPr>
        <p:spPr>
          <a:xfrm>
            <a:off x="4576445" y="694055"/>
            <a:ext cx="3048000" cy="306705"/>
          </a:xfrm>
          <a:prstGeom prst="rect">
            <a:avLst/>
          </a:prstGeom>
          <a:noFill/>
        </p:spPr>
        <p:txBody>
          <a:bodyPr wrap="square" rtlCol="0">
            <a:spAutoFit/>
          </a:bodyPr>
          <a:p>
            <a:r>
              <a:rPr lang="en-US" altLang="zh-CN" sz="1400"/>
              <a:t>pyecharts.Bar()</a:t>
            </a:r>
            <a:r>
              <a:rPr lang="zh-CN" altLang="en-US" sz="1400"/>
              <a:t>与</a:t>
            </a:r>
            <a:r>
              <a:rPr lang="en-US" altLang="zh-CN" sz="1400"/>
              <a:t>Line()</a:t>
            </a:r>
            <a:r>
              <a:rPr lang="zh-CN" altLang="en-US" sz="1400"/>
              <a:t>结合</a:t>
            </a:r>
            <a:r>
              <a:rPr lang="en-US" altLang="zh-CN" sz="1400"/>
              <a:t>(overlap):</a:t>
            </a:r>
            <a:endParaRPr lang="en-US" altLang="zh-CN" sz="1400"/>
          </a:p>
        </p:txBody>
      </p:sp>
      <p:pic>
        <p:nvPicPr>
          <p:cNvPr id="2" name="图片 1"/>
          <p:cNvPicPr>
            <a:picLocks noChangeAspect="1"/>
          </p:cNvPicPr>
          <p:nvPr>
            <p:custDataLst>
              <p:tags r:id="rId6"/>
            </p:custDataLst>
          </p:nvPr>
        </p:nvPicPr>
        <p:blipFill>
          <a:blip r:embed="rId7"/>
          <a:stretch>
            <a:fillRect/>
          </a:stretch>
        </p:blipFill>
        <p:spPr>
          <a:xfrm>
            <a:off x="0" y="1032510"/>
            <a:ext cx="4545965" cy="40030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animEffect transition="in" filter="fade">
                                      <p:cBhvr>
                                        <p:cTn id="14" dur="500"/>
                                        <p:tgtEl>
                                          <p:spTgt spid="81"/>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wipe(up)">
                                      <p:cBhvr>
                                        <p:cTn id="18" dur="500"/>
                                        <p:tgtEl>
                                          <p:spTgt spid="92"/>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left)">
                                      <p:cBhvr>
                                        <p:cTn id="2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319135" y="4592320"/>
            <a:ext cx="825500" cy="551180"/>
            <a:chOff x="6566394" y="4204652"/>
            <a:chExt cx="2874548" cy="2149585"/>
          </a:xfrm>
          <a:gradFill flip="none" rotWithShape="1">
            <a:gsLst>
              <a:gs pos="0">
                <a:srgbClr val="0170C1">
                  <a:shade val="30000"/>
                  <a:satMod val="115000"/>
                </a:srgbClr>
              </a:gs>
              <a:gs pos="50000">
                <a:srgbClr val="0170C1">
                  <a:shade val="67500"/>
                  <a:satMod val="115000"/>
                </a:srgbClr>
              </a:gs>
              <a:gs pos="100000">
                <a:srgbClr val="0170C1">
                  <a:shade val="100000"/>
                  <a:satMod val="115000"/>
                </a:srgbClr>
              </a:gs>
            </a:gsLst>
            <a:lin ang="5400000" scaled="1"/>
            <a:tileRect/>
          </a:gradFill>
        </p:grpSpPr>
        <p:sp>
          <p:nvSpPr>
            <p:cNvPr id="78" name="任意多边形 77"/>
            <p:cNvSpPr/>
            <p:nvPr/>
          </p:nvSpPr>
          <p:spPr>
            <a:xfrm flipH="1" flipV="1">
              <a:off x="6566394" y="5984842"/>
              <a:ext cx="562560" cy="325906"/>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sp>
          <p:nvSpPr>
            <p:cNvPr id="45" name="任意多边形 44"/>
            <p:cNvSpPr/>
            <p:nvPr/>
          </p:nvSpPr>
          <p:spPr>
            <a:xfrm flipH="1" flipV="1">
              <a:off x="6595751" y="4204652"/>
              <a:ext cx="2845191" cy="2149585"/>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1994106"/>
                <a:gd name="connsiteY0-176" fmla="*/ 1564775 h 1566371"/>
                <a:gd name="connsiteX1-177" fmla="*/ 914546 w 1994106"/>
                <a:gd name="connsiteY1-178" fmla="*/ 0 h 1566371"/>
                <a:gd name="connsiteX2-179" fmla="*/ 1898654 w 1994106"/>
                <a:gd name="connsiteY2-180" fmla="*/ 24603 h 1566371"/>
                <a:gd name="connsiteX3-181" fmla="*/ 1994106 w 1994106"/>
                <a:gd name="connsiteY3-182" fmla="*/ 118448 h 1566371"/>
                <a:gd name="connsiteX4-183" fmla="*/ 996555 w 1994106"/>
                <a:gd name="connsiteY4-184" fmla="*/ 1566371 h 1566371"/>
                <a:gd name="connsiteX5-185" fmla="*/ 0 w 1994106"/>
                <a:gd name="connsiteY5-186" fmla="*/ 1564775 h 1566371"/>
                <a:gd name="connsiteX0-187" fmla="*/ 0 w 2010434"/>
                <a:gd name="connsiteY0-188" fmla="*/ 1564775 h 1566371"/>
                <a:gd name="connsiteX1-189" fmla="*/ 930874 w 2010434"/>
                <a:gd name="connsiteY1-190" fmla="*/ 0 h 1566371"/>
                <a:gd name="connsiteX2-191" fmla="*/ 1914982 w 2010434"/>
                <a:gd name="connsiteY2-192" fmla="*/ 24603 h 1566371"/>
                <a:gd name="connsiteX3-193" fmla="*/ 2010434 w 2010434"/>
                <a:gd name="connsiteY3-194" fmla="*/ 118448 h 1566371"/>
                <a:gd name="connsiteX4-195" fmla="*/ 1012883 w 2010434"/>
                <a:gd name="connsiteY4-196" fmla="*/ 1566371 h 1566371"/>
                <a:gd name="connsiteX5-197" fmla="*/ 0 w 2010434"/>
                <a:gd name="connsiteY5-198" fmla="*/ 1564775 h 1566371"/>
                <a:gd name="connsiteX0-199" fmla="*/ 0 w 2023497"/>
                <a:gd name="connsiteY0-200" fmla="*/ 1519055 h 1566371"/>
                <a:gd name="connsiteX1-201" fmla="*/ 943937 w 2023497"/>
                <a:gd name="connsiteY1-202" fmla="*/ 0 h 1566371"/>
                <a:gd name="connsiteX2-203" fmla="*/ 1928045 w 2023497"/>
                <a:gd name="connsiteY2-204" fmla="*/ 24603 h 1566371"/>
                <a:gd name="connsiteX3-205" fmla="*/ 2023497 w 2023497"/>
                <a:gd name="connsiteY3-206" fmla="*/ 118448 h 1566371"/>
                <a:gd name="connsiteX4-207" fmla="*/ 1025946 w 2023497"/>
                <a:gd name="connsiteY4-208" fmla="*/ 1566371 h 1566371"/>
                <a:gd name="connsiteX5-209" fmla="*/ 0 w 2023497"/>
                <a:gd name="connsiteY5-210" fmla="*/ 1519055 h 1566371"/>
                <a:gd name="connsiteX0-211" fmla="*/ 0 w 2023497"/>
                <a:gd name="connsiteY0-212" fmla="*/ 1519055 h 1519055"/>
                <a:gd name="connsiteX1-213" fmla="*/ 943937 w 2023497"/>
                <a:gd name="connsiteY1-214" fmla="*/ 0 h 1519055"/>
                <a:gd name="connsiteX2-215" fmla="*/ 1928045 w 2023497"/>
                <a:gd name="connsiteY2-216" fmla="*/ 24603 h 1519055"/>
                <a:gd name="connsiteX3-217" fmla="*/ 2023497 w 2023497"/>
                <a:gd name="connsiteY3-218" fmla="*/ 118448 h 1519055"/>
                <a:gd name="connsiteX4-219" fmla="*/ 1019415 w 2023497"/>
                <a:gd name="connsiteY4-220" fmla="*/ 1491259 h 1519055"/>
                <a:gd name="connsiteX5-221" fmla="*/ 0 w 2023497"/>
                <a:gd name="connsiteY5-222" fmla="*/ 1519055 h 1519055"/>
                <a:gd name="connsiteX0-223" fmla="*/ 0 w 2023497"/>
                <a:gd name="connsiteY0-224" fmla="*/ 1519055 h 1519055"/>
                <a:gd name="connsiteX1-225" fmla="*/ 943937 w 2023497"/>
                <a:gd name="connsiteY1-226" fmla="*/ 0 h 1519055"/>
                <a:gd name="connsiteX2-227" fmla="*/ 1928045 w 2023497"/>
                <a:gd name="connsiteY2-228" fmla="*/ 24603 h 1519055"/>
                <a:gd name="connsiteX3-229" fmla="*/ 2023497 w 2023497"/>
                <a:gd name="connsiteY3-230" fmla="*/ 118448 h 1519055"/>
                <a:gd name="connsiteX4-231" fmla="*/ 1019415 w 2023497"/>
                <a:gd name="connsiteY4-232" fmla="*/ 1504322 h 1519055"/>
                <a:gd name="connsiteX5-233" fmla="*/ 0 w 2023497"/>
                <a:gd name="connsiteY5-234" fmla="*/ 1519055 h 1519055"/>
                <a:gd name="connsiteX0-235" fmla="*/ 0 w 2023497"/>
                <a:gd name="connsiteY0-236" fmla="*/ 1519055 h 1519055"/>
                <a:gd name="connsiteX1-237" fmla="*/ 943937 w 2023497"/>
                <a:gd name="connsiteY1-238" fmla="*/ 0 h 1519055"/>
                <a:gd name="connsiteX2-239" fmla="*/ 1928045 w 2023497"/>
                <a:gd name="connsiteY2-240" fmla="*/ 24603 h 1519055"/>
                <a:gd name="connsiteX3-241" fmla="*/ 2023497 w 2023497"/>
                <a:gd name="connsiteY3-242" fmla="*/ 118448 h 1519055"/>
                <a:gd name="connsiteX4-243" fmla="*/ 1029212 w 2023497"/>
                <a:gd name="connsiteY4-244" fmla="*/ 1507588 h 1519055"/>
                <a:gd name="connsiteX5-245" fmla="*/ 0 w 2023497"/>
                <a:gd name="connsiteY5-246" fmla="*/ 1519055 h 1519055"/>
                <a:gd name="connsiteX0-247" fmla="*/ 0 w 2023497"/>
                <a:gd name="connsiteY0-248" fmla="*/ 1519055 h 1548476"/>
                <a:gd name="connsiteX1-249" fmla="*/ 943937 w 2023497"/>
                <a:gd name="connsiteY1-250" fmla="*/ 0 h 1548476"/>
                <a:gd name="connsiteX2-251" fmla="*/ 1928045 w 2023497"/>
                <a:gd name="connsiteY2-252" fmla="*/ 24603 h 1548476"/>
                <a:gd name="connsiteX3-253" fmla="*/ 2023497 w 2023497"/>
                <a:gd name="connsiteY3-254" fmla="*/ 118448 h 1548476"/>
                <a:gd name="connsiteX4-255" fmla="*/ 1025495 w 2023497"/>
                <a:gd name="connsiteY4-256" fmla="*/ 1548476 h 1548476"/>
                <a:gd name="connsiteX5-257" fmla="*/ 0 w 2023497"/>
                <a:gd name="connsiteY5-258" fmla="*/ 1519055 h 1548476"/>
                <a:gd name="connsiteX0-259" fmla="*/ 0 w 2023497"/>
                <a:gd name="connsiteY0-260" fmla="*/ 1537640 h 1548476"/>
                <a:gd name="connsiteX1-261" fmla="*/ 943937 w 2023497"/>
                <a:gd name="connsiteY1-262" fmla="*/ 0 h 1548476"/>
                <a:gd name="connsiteX2-263" fmla="*/ 1928045 w 2023497"/>
                <a:gd name="connsiteY2-264" fmla="*/ 24603 h 1548476"/>
                <a:gd name="connsiteX3-265" fmla="*/ 2023497 w 2023497"/>
                <a:gd name="connsiteY3-266" fmla="*/ 118448 h 1548476"/>
                <a:gd name="connsiteX4-267" fmla="*/ 1025495 w 2023497"/>
                <a:gd name="connsiteY4-268" fmla="*/ 1548476 h 1548476"/>
                <a:gd name="connsiteX5-269" fmla="*/ 0 w 2023497"/>
                <a:gd name="connsiteY5-270" fmla="*/ 1537640 h 1548476"/>
                <a:gd name="connsiteX0-271" fmla="*/ 0 w 2023497"/>
                <a:gd name="connsiteY0-272" fmla="*/ 1545841 h 1548476"/>
                <a:gd name="connsiteX1-273" fmla="*/ 943937 w 2023497"/>
                <a:gd name="connsiteY1-274" fmla="*/ 0 h 1548476"/>
                <a:gd name="connsiteX2-275" fmla="*/ 1928045 w 2023497"/>
                <a:gd name="connsiteY2-276" fmla="*/ 24603 h 1548476"/>
                <a:gd name="connsiteX3-277" fmla="*/ 2023497 w 2023497"/>
                <a:gd name="connsiteY3-278" fmla="*/ 118448 h 1548476"/>
                <a:gd name="connsiteX4-279" fmla="*/ 1025495 w 2023497"/>
                <a:gd name="connsiteY4-280" fmla="*/ 1548476 h 1548476"/>
                <a:gd name="connsiteX5-281" fmla="*/ 0 w 2023497"/>
                <a:gd name="connsiteY5-282" fmla="*/ 1545841 h 1548476"/>
                <a:gd name="connsiteX0-283" fmla="*/ 0 w 2023497"/>
                <a:gd name="connsiteY0-284" fmla="*/ 1545841 h 1560778"/>
                <a:gd name="connsiteX1-285" fmla="*/ 943937 w 2023497"/>
                <a:gd name="connsiteY1-286" fmla="*/ 0 h 1560778"/>
                <a:gd name="connsiteX2-287" fmla="*/ 1928045 w 2023497"/>
                <a:gd name="connsiteY2-288" fmla="*/ 24603 h 1560778"/>
                <a:gd name="connsiteX3-289" fmla="*/ 2023497 w 2023497"/>
                <a:gd name="connsiteY3-290" fmla="*/ 118448 h 1560778"/>
                <a:gd name="connsiteX4-291" fmla="*/ 1013194 w 2023497"/>
                <a:gd name="connsiteY4-292" fmla="*/ 1560778 h 1560778"/>
                <a:gd name="connsiteX5-293" fmla="*/ 0 w 2023497"/>
                <a:gd name="connsiteY5-294" fmla="*/ 1545841 h 1560778"/>
                <a:gd name="connsiteX0-295" fmla="*/ 0 w 2023497"/>
                <a:gd name="connsiteY0-296" fmla="*/ 1545841 h 1545841"/>
                <a:gd name="connsiteX1-297" fmla="*/ 943937 w 2023497"/>
                <a:gd name="connsiteY1-298" fmla="*/ 0 h 1545841"/>
                <a:gd name="connsiteX2-299" fmla="*/ 1928045 w 2023497"/>
                <a:gd name="connsiteY2-300" fmla="*/ 24603 h 1545841"/>
                <a:gd name="connsiteX3-301" fmla="*/ 2023497 w 2023497"/>
                <a:gd name="connsiteY3-302" fmla="*/ 118448 h 1545841"/>
                <a:gd name="connsiteX4-303" fmla="*/ 1013194 w 2023497"/>
                <a:gd name="connsiteY4-304" fmla="*/ 1544377 h 1545841"/>
                <a:gd name="connsiteX5-305" fmla="*/ 0 w 2023497"/>
                <a:gd name="connsiteY5-306" fmla="*/ 1545841 h 1545841"/>
                <a:gd name="connsiteX0-307" fmla="*/ 0 w 2023497"/>
                <a:gd name="connsiteY0-308" fmla="*/ 1545841 h 1552578"/>
                <a:gd name="connsiteX1-309" fmla="*/ 943937 w 2023497"/>
                <a:gd name="connsiteY1-310" fmla="*/ 0 h 1552578"/>
                <a:gd name="connsiteX2-311" fmla="*/ 1928045 w 2023497"/>
                <a:gd name="connsiteY2-312" fmla="*/ 24603 h 1552578"/>
                <a:gd name="connsiteX3-313" fmla="*/ 2023497 w 2023497"/>
                <a:gd name="connsiteY3-314" fmla="*/ 118448 h 1552578"/>
                <a:gd name="connsiteX4-315" fmla="*/ 1009093 w 2023497"/>
                <a:gd name="connsiteY4-316" fmla="*/ 1552578 h 1552578"/>
                <a:gd name="connsiteX5-317" fmla="*/ 0 w 2023497"/>
                <a:gd name="connsiteY5-318" fmla="*/ 1545841 h 1552578"/>
                <a:gd name="connsiteX0-319" fmla="*/ 0 w 2023497"/>
                <a:gd name="connsiteY0-320" fmla="*/ 1522046 h 1528783"/>
                <a:gd name="connsiteX1-321" fmla="*/ 930340 w 2023497"/>
                <a:gd name="connsiteY1-322" fmla="*/ 0 h 1528783"/>
                <a:gd name="connsiteX2-323" fmla="*/ 1928045 w 2023497"/>
                <a:gd name="connsiteY2-324" fmla="*/ 808 h 1528783"/>
                <a:gd name="connsiteX3-325" fmla="*/ 2023497 w 2023497"/>
                <a:gd name="connsiteY3-326" fmla="*/ 94653 h 1528783"/>
                <a:gd name="connsiteX4-327" fmla="*/ 1009093 w 2023497"/>
                <a:gd name="connsiteY4-328" fmla="*/ 1528783 h 1528783"/>
                <a:gd name="connsiteX5-329" fmla="*/ 0 w 2023497"/>
                <a:gd name="connsiteY5-330" fmla="*/ 1522046 h 15287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497" h="1528783">
                  <a:moveTo>
                    <a:pt x="0" y="1522046"/>
                  </a:moveTo>
                  <a:cubicBezTo>
                    <a:pt x="656072" y="127894"/>
                    <a:pt x="631008" y="123013"/>
                    <a:pt x="930340" y="0"/>
                  </a:cubicBezTo>
                  <a:lnTo>
                    <a:pt x="1928045" y="808"/>
                  </a:lnTo>
                  <a:cubicBezTo>
                    <a:pt x="1982258" y="28102"/>
                    <a:pt x="1995253" y="44861"/>
                    <a:pt x="2023497" y="94653"/>
                  </a:cubicBezTo>
                  <a:cubicBezTo>
                    <a:pt x="1744667" y="-204681"/>
                    <a:pt x="1259220" y="1077734"/>
                    <a:pt x="1009093" y="1528783"/>
                  </a:cubicBezTo>
                  <a:lnTo>
                    <a:pt x="0" y="15220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grpSp>
      <p:grpSp>
        <p:nvGrpSpPr>
          <p:cNvPr id="5" name="组合 3"/>
          <p:cNvGrpSpPr/>
          <p:nvPr/>
        </p:nvGrpSpPr>
        <p:grpSpPr>
          <a:xfrm>
            <a:off x="34925" y="4628515"/>
            <a:ext cx="795020" cy="514985"/>
            <a:chOff x="3231887" y="4185258"/>
            <a:chExt cx="2868772" cy="2188952"/>
          </a:xfrm>
          <a:gradFill flip="none" rotWithShape="1">
            <a:gsLst>
              <a:gs pos="0">
                <a:srgbClr val="0170C1">
                  <a:shade val="30000"/>
                  <a:satMod val="115000"/>
                </a:srgbClr>
              </a:gs>
              <a:gs pos="50000">
                <a:srgbClr val="0170C1">
                  <a:shade val="67500"/>
                  <a:satMod val="115000"/>
                </a:srgbClr>
              </a:gs>
              <a:gs pos="100000">
                <a:srgbClr val="0170C1">
                  <a:shade val="100000"/>
                  <a:satMod val="115000"/>
                </a:srgbClr>
              </a:gs>
            </a:gsLst>
            <a:lin ang="5400000" scaled="1"/>
            <a:tileRect/>
          </a:gradFill>
        </p:grpSpPr>
        <p:sp>
          <p:nvSpPr>
            <p:cNvPr id="77" name="任意多边形 76"/>
            <p:cNvSpPr/>
            <p:nvPr/>
          </p:nvSpPr>
          <p:spPr>
            <a:xfrm flipV="1">
              <a:off x="5538099" y="5984842"/>
              <a:ext cx="562560" cy="325906"/>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sp>
          <p:nvSpPr>
            <p:cNvPr id="49" name="任意多边形 48"/>
            <p:cNvSpPr/>
            <p:nvPr/>
          </p:nvSpPr>
          <p:spPr>
            <a:xfrm flipV="1">
              <a:off x="3231887" y="4185258"/>
              <a:ext cx="2840599" cy="2188952"/>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0231"/>
                <a:gd name="connsiteY0-176" fmla="*/ 1554978 h 1566371"/>
                <a:gd name="connsiteX1-177" fmla="*/ 940671 w 2020231"/>
                <a:gd name="connsiteY1-178" fmla="*/ 0 h 1566371"/>
                <a:gd name="connsiteX2-179" fmla="*/ 1924779 w 2020231"/>
                <a:gd name="connsiteY2-180" fmla="*/ 24603 h 1566371"/>
                <a:gd name="connsiteX3-181" fmla="*/ 2020231 w 2020231"/>
                <a:gd name="connsiteY3-182" fmla="*/ 118448 h 1566371"/>
                <a:gd name="connsiteX4-183" fmla="*/ 1022680 w 2020231"/>
                <a:gd name="connsiteY4-184" fmla="*/ 1566371 h 1566371"/>
                <a:gd name="connsiteX5-185" fmla="*/ 0 w 2020231"/>
                <a:gd name="connsiteY5-186" fmla="*/ 1554978 h 1566371"/>
                <a:gd name="connsiteX0-187" fmla="*/ 0 w 2020231"/>
                <a:gd name="connsiteY0-188" fmla="*/ 1545387 h 1556780"/>
                <a:gd name="connsiteX1-189" fmla="*/ 931079 w 2020231"/>
                <a:gd name="connsiteY1-190" fmla="*/ 0 h 1556780"/>
                <a:gd name="connsiteX2-191" fmla="*/ 1924779 w 2020231"/>
                <a:gd name="connsiteY2-192" fmla="*/ 15012 h 1556780"/>
                <a:gd name="connsiteX3-193" fmla="*/ 2020231 w 2020231"/>
                <a:gd name="connsiteY3-194" fmla="*/ 108857 h 1556780"/>
                <a:gd name="connsiteX4-195" fmla="*/ 1022680 w 2020231"/>
                <a:gd name="connsiteY4-196" fmla="*/ 1556780 h 1556780"/>
                <a:gd name="connsiteX5-197" fmla="*/ 0 w 2020231"/>
                <a:gd name="connsiteY5-198" fmla="*/ 1545387 h 155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0231" h="1556780">
                  <a:moveTo>
                    <a:pt x="0" y="1545387"/>
                  </a:moveTo>
                  <a:cubicBezTo>
                    <a:pt x="656072" y="151235"/>
                    <a:pt x="631747" y="123013"/>
                    <a:pt x="931079" y="0"/>
                  </a:cubicBezTo>
                  <a:lnTo>
                    <a:pt x="1924779" y="15012"/>
                  </a:lnTo>
                  <a:cubicBezTo>
                    <a:pt x="1978992" y="42306"/>
                    <a:pt x="1991987" y="59065"/>
                    <a:pt x="2020231" y="108857"/>
                  </a:cubicBezTo>
                  <a:cubicBezTo>
                    <a:pt x="1741401" y="-190477"/>
                    <a:pt x="1272807" y="1105731"/>
                    <a:pt x="1022680" y="1556780"/>
                  </a:cubicBezTo>
                  <a:lnTo>
                    <a:pt x="0" y="15453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solidFill>
                  <a:prstClr val="white"/>
                </a:solidFill>
              </a:endParaRPr>
            </a:p>
          </p:txBody>
        </p:sp>
      </p:grpSp>
      <p:pic>
        <p:nvPicPr>
          <p:cNvPr id="16" name="图片 15" descr="2010-2016中国液体燃料消耗的二氧化碳排放量"/>
          <p:cNvPicPr>
            <a:picLocks noChangeAspect="1"/>
          </p:cNvPicPr>
          <p:nvPr/>
        </p:nvPicPr>
        <p:blipFill>
          <a:blip r:embed="rId1"/>
          <a:stretch>
            <a:fillRect/>
          </a:stretch>
        </p:blipFill>
        <p:spPr>
          <a:xfrm>
            <a:off x="569595" y="602615"/>
            <a:ext cx="8016875" cy="4173220"/>
          </a:xfrm>
          <a:prstGeom prst="rect">
            <a:avLst/>
          </a:prstGeom>
        </p:spPr>
      </p:pic>
      <p:cxnSp>
        <p:nvCxnSpPr>
          <p:cNvPr id="19" name="Straight Connector 132"/>
          <p:cNvCxnSpPr/>
          <p:nvPr>
            <p:custDataLst>
              <p:tags r:id="rId2"/>
            </p:custDataLst>
          </p:nvPr>
        </p:nvCxnSpPr>
        <p:spPr>
          <a:xfrm rot="5400000">
            <a:off x="1536674" y="467642"/>
            <a:ext cx="311260" cy="13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4" name="Rounded Rectangle 83"/>
          <p:cNvSpPr/>
          <p:nvPr>
            <p:custDataLst>
              <p:tags r:id="rId3"/>
            </p:custDataLst>
          </p:nvPr>
        </p:nvSpPr>
        <p:spPr>
          <a:xfrm>
            <a:off x="755650" y="97155"/>
            <a:ext cx="1800225" cy="3003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r>
              <a:rPr lang="en-US" sz="1400" b="1" dirty="0">
                <a:latin typeface="Arial" panose="020B0604020202020204" pitchFamily="34" charset="0"/>
                <a:ea typeface="微软雅黑" panose="020B0503020204020204" pitchFamily="34" charset="-122"/>
                <a:sym typeface="Arial" panose="020B0604020202020204" pitchFamily="34" charset="0"/>
              </a:rPr>
              <a:t>2010-2016</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20" name="Straight Connector 107"/>
          <p:cNvCxnSpPr/>
          <p:nvPr>
            <p:custDataLst>
              <p:tags r:id="rId4"/>
            </p:custDataLst>
          </p:nvPr>
        </p:nvCxnSpPr>
        <p:spPr>
          <a:xfrm flipH="1">
            <a:off x="1691422" y="483855"/>
            <a:ext cx="5904865"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682875" y="115570"/>
            <a:ext cx="4857750" cy="368300"/>
          </a:xfrm>
          <a:prstGeom prst="rect">
            <a:avLst/>
          </a:prstGeom>
          <a:noFill/>
        </p:spPr>
        <p:txBody>
          <a:bodyPr wrap="square" rtlCol="0">
            <a:spAutoFit/>
          </a:bodyPr>
          <a:lstStyle/>
          <a:p>
            <a:r>
              <a:rPr lang="zh-CN" altLang="en-US" b="1" i="1"/>
              <a:t>近年来</a:t>
            </a:r>
            <a:r>
              <a:rPr lang="zh-CN" altLang="en-US" b="1" i="1">
                <a:sym typeface="+mn-ea"/>
              </a:rPr>
              <a:t>中国</a:t>
            </a:r>
            <a:r>
              <a:rPr lang="zh-CN" altLang="en-US" b="1" i="1"/>
              <a:t>对二氧化碳排放呈控制态势</a:t>
            </a:r>
            <a:endParaRPr lang="zh-CN" altLang="en-US" b="1" i="1"/>
          </a:p>
        </p:txBody>
      </p:sp>
      <p:sp>
        <p:nvSpPr>
          <p:cNvPr id="2" name="文本框 1"/>
          <p:cNvSpPr txBox="1"/>
          <p:nvPr/>
        </p:nvSpPr>
        <p:spPr>
          <a:xfrm>
            <a:off x="539115" y="411480"/>
            <a:ext cx="3048000" cy="306705"/>
          </a:xfrm>
          <a:prstGeom prst="rect">
            <a:avLst/>
          </a:prstGeom>
          <a:noFill/>
        </p:spPr>
        <p:txBody>
          <a:bodyPr wrap="square" rtlCol="0">
            <a:spAutoFit/>
          </a:bodyPr>
          <a:p>
            <a:r>
              <a:rPr lang="en-US" altLang="zh-CN" sz="1400"/>
              <a:t>Line()</a:t>
            </a:r>
            <a:r>
              <a:rPr lang="zh-CN" altLang="en-US" sz="1400"/>
              <a:t>函数</a:t>
            </a:r>
            <a:r>
              <a:rPr lang="en-US" altLang="zh-CN" sz="1400"/>
              <a:t>:</a:t>
            </a:r>
            <a:endParaRPr lang="en-US" altLang="zh-CN" sz="1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500" fill="hold"/>
                                        <p:tgtEl>
                                          <p:spTgt spid="84"/>
                                        </p:tgtEl>
                                        <p:attrNameLst>
                                          <p:attrName>ppt_w</p:attrName>
                                        </p:attrNameLst>
                                      </p:cBhvr>
                                      <p:tavLst>
                                        <p:tav tm="0">
                                          <p:val>
                                            <p:fltVal val="0"/>
                                          </p:val>
                                        </p:tav>
                                        <p:tav tm="100000">
                                          <p:val>
                                            <p:strVal val="#ppt_w"/>
                                          </p:val>
                                        </p:tav>
                                      </p:tavLst>
                                    </p:anim>
                                    <p:anim calcmode="lin" valueType="num">
                                      <p:cBhvr>
                                        <p:cTn id="15" dur="500" fill="hold"/>
                                        <p:tgtEl>
                                          <p:spTgt spid="84"/>
                                        </p:tgtEl>
                                        <p:attrNameLst>
                                          <p:attrName>ppt_h</p:attrName>
                                        </p:attrNameLst>
                                      </p:cBhvr>
                                      <p:tavLst>
                                        <p:tav tm="0">
                                          <p:val>
                                            <p:fltVal val="0"/>
                                          </p:val>
                                        </p:tav>
                                        <p:tav tm="100000">
                                          <p:val>
                                            <p:strVal val="#ppt_h"/>
                                          </p:val>
                                        </p:tav>
                                      </p:tavLst>
                                    </p:anim>
                                    <p:animEffect transition="in" filter="fade">
                                      <p:cBhvr>
                                        <p:cTn id="16" dur="500"/>
                                        <p:tgtEl>
                                          <p:spTgt spid="8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heckerboard(across)">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数据分析可视化大屏"/>
          <p:cNvPicPr>
            <a:picLocks noChangeAspect="1"/>
          </p:cNvPicPr>
          <p:nvPr/>
        </p:nvPicPr>
        <p:blipFill>
          <a:blip r:embed="rId1"/>
          <a:stretch>
            <a:fillRect/>
          </a:stretch>
        </p:blipFill>
        <p:spPr>
          <a:xfrm>
            <a:off x="0" y="243840"/>
            <a:ext cx="9149715" cy="4912995"/>
          </a:xfrm>
          <a:prstGeom prst="rect">
            <a:avLst/>
          </a:prstGeom>
        </p:spPr>
      </p:pic>
      <p:sp>
        <p:nvSpPr>
          <p:cNvPr id="2" name="文本框 1"/>
          <p:cNvSpPr txBox="1"/>
          <p:nvPr/>
        </p:nvSpPr>
        <p:spPr>
          <a:xfrm>
            <a:off x="-36830" y="-20955"/>
            <a:ext cx="3048000" cy="306705"/>
          </a:xfrm>
          <a:prstGeom prst="rect">
            <a:avLst/>
          </a:prstGeom>
          <a:noFill/>
        </p:spPr>
        <p:txBody>
          <a:bodyPr wrap="square" rtlCol="0">
            <a:spAutoFit/>
          </a:bodyPr>
          <a:p>
            <a:r>
              <a:rPr lang="en-US" altLang="zh-CN" sz="1400"/>
              <a:t>Page()</a:t>
            </a:r>
            <a:r>
              <a:rPr lang="zh-CN" altLang="en-US" sz="1400"/>
              <a:t>函数</a:t>
            </a:r>
            <a:r>
              <a:rPr lang="en-US" altLang="zh-CN" sz="1400"/>
              <a:t>:</a:t>
            </a:r>
            <a:endParaRPr lang="en-US" altLang="zh-CN" sz="140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1129" y="2571751"/>
            <a:ext cx="9141743" cy="257093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2" name="任意多边形 21"/>
          <p:cNvSpPr/>
          <p:nvPr/>
        </p:nvSpPr>
        <p:spPr>
          <a:xfrm flipH="1">
            <a:off x="3496947" y="4154206"/>
            <a:ext cx="5645926" cy="98865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3" name="TextBox 11"/>
          <p:cNvSpPr txBox="1"/>
          <p:nvPr/>
        </p:nvSpPr>
        <p:spPr>
          <a:xfrm>
            <a:off x="4417857" y="1906205"/>
            <a:ext cx="3013710" cy="926465"/>
          </a:xfrm>
          <a:prstGeom prst="rect">
            <a:avLst/>
          </a:prstGeom>
          <a:noFill/>
        </p:spPr>
        <p:txBody>
          <a:bodyPr wrap="none" lIns="65023" tIns="32511" rIns="65023" bIns="32511"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2000" b="1" dirty="0">
                <a:solidFill>
                  <a:schemeClr val="accent2"/>
                </a:solidFill>
                <a:latin typeface="微软雅黑" panose="020B0503020204020204" pitchFamily="34" charset="-122"/>
                <a:ea typeface="微软雅黑" panose="020B0503020204020204" pitchFamily="34" charset="-122"/>
              </a:rPr>
              <a:t>第四部分</a:t>
            </a:r>
            <a:endParaRPr lang="en-US" altLang="zh-CN" sz="2000" b="1" dirty="0">
              <a:solidFill>
                <a:schemeClr val="accent2"/>
              </a:solidFill>
              <a:latin typeface="微软雅黑" panose="020B0503020204020204" pitchFamily="34" charset="-122"/>
              <a:ea typeface="微软雅黑" panose="020B0503020204020204" pitchFamily="34" charset="-122"/>
            </a:endParaRPr>
          </a:p>
          <a:p>
            <a:pPr marL="0" lvl="1" algn="ctr"/>
            <a:r>
              <a:rPr lang="zh-CN" altLang="en-US" sz="3600" dirty="0">
                <a:solidFill>
                  <a:schemeClr val="tx1"/>
                </a:solidFill>
                <a:latin typeface="微软雅黑" panose="020B0503020204020204" pitchFamily="34" charset="-122"/>
                <a:ea typeface="微软雅黑" panose="020B0503020204020204" pitchFamily="34" charset="-122"/>
              </a:rPr>
              <a:t>数据分析结论</a:t>
            </a:r>
            <a:endParaRPr lang="zh-CN" altLang="en-US" sz="36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V="1">
            <a:off x="4283131" y="1808090"/>
            <a:ext cx="0" cy="142041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TextBox 13"/>
          <p:cNvSpPr txBox="1"/>
          <p:nvPr/>
        </p:nvSpPr>
        <p:spPr>
          <a:xfrm>
            <a:off x="3029347" y="2982336"/>
            <a:ext cx="902574" cy="24617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04</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2" name="组合 25"/>
          <p:cNvGrpSpPr/>
          <p:nvPr/>
        </p:nvGrpSpPr>
        <p:grpSpPr>
          <a:xfrm>
            <a:off x="2881862" y="1781931"/>
            <a:ext cx="1050058" cy="105011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1" name="TextBox 13"/>
          <p:cNvSpPr txBox="1"/>
          <p:nvPr/>
        </p:nvSpPr>
        <p:spPr>
          <a:xfrm>
            <a:off x="3011114" y="1946841"/>
            <a:ext cx="902574" cy="769248"/>
          </a:xfrm>
          <a:prstGeom prst="rect">
            <a:avLst/>
          </a:prstGeom>
          <a:noFill/>
        </p:spPr>
        <p:txBody>
          <a:bodyPr wrap="square" lIns="0" tIns="0" rIns="0" bIns="0" rtlCol="0">
            <a:spAutoFit/>
          </a:bodyPr>
          <a:lstStyle/>
          <a:p>
            <a:r>
              <a:rPr lang="en-US" altLang="zh-CN" sz="5000" b="1" dirty="0">
                <a:solidFill>
                  <a:schemeClr val="accent1"/>
                </a:solidFill>
                <a:latin typeface="Arial" panose="020B0604020202020204" pitchFamily="34" charset="0"/>
                <a:ea typeface="+mj-ea"/>
                <a:cs typeface="Arial" panose="020B0604020202020204" pitchFamily="34" charset="0"/>
              </a:rPr>
              <a:t>04</a:t>
            </a:r>
            <a:endParaRPr lang="zh-CN" altLang="en-US" sz="500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13"/>
          <p:cNvSpPr txBox="1">
            <a:spLocks noChangeArrowheads="1"/>
          </p:cNvSpPr>
          <p:nvPr/>
        </p:nvSpPr>
        <p:spPr bwMode="auto">
          <a:xfrm>
            <a:off x="3924441" y="267249"/>
            <a:ext cx="1531620" cy="307340"/>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2000" b="1" dirty="0">
                <a:solidFill>
                  <a:schemeClr val="accent1"/>
                </a:solidFill>
                <a:latin typeface="宋体" panose="02010600030101010101" pitchFamily="2" charset="-122"/>
                <a:ea typeface="宋体" panose="02010600030101010101" pitchFamily="2" charset="-122"/>
                <a:sym typeface="Arial" panose="020B0604020202020204" pitchFamily="34" charset="0"/>
              </a:rPr>
              <a:t>数据分析结论</a:t>
            </a:r>
            <a:endParaRPr lang="zh-CN" altLang="en-US" sz="2000" b="1" dirty="0">
              <a:solidFill>
                <a:schemeClr val="accent1"/>
              </a:solidFill>
              <a:latin typeface="宋体" panose="02010600030101010101" pitchFamily="2" charset="-122"/>
              <a:ea typeface="宋体" panose="02010600030101010101" pitchFamily="2" charset="-122"/>
              <a:sym typeface="Arial" panose="020B0604020202020204" pitchFamily="34" charset="0"/>
            </a:endParaRPr>
          </a:p>
        </p:txBody>
      </p:sp>
      <p:sp>
        <p:nvSpPr>
          <p:cNvPr id="4" name="矩形 3"/>
          <p:cNvSpPr/>
          <p:nvPr/>
        </p:nvSpPr>
        <p:spPr>
          <a:xfrm>
            <a:off x="683895" y="2868930"/>
            <a:ext cx="3994150" cy="201930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83895" y="1050290"/>
            <a:ext cx="8148320" cy="1753235"/>
          </a:xfrm>
          <a:prstGeom prst="rect">
            <a:avLst/>
          </a:prstGeom>
          <a:noFill/>
        </p:spPr>
        <p:txBody>
          <a:bodyPr wrap="square" rtlCol="0">
            <a:spAutoFit/>
          </a:bodyPr>
          <a:lstStyle/>
          <a:p>
            <a:r>
              <a:rPr lang="en-US" altLang="zh-CN">
                <a:sym typeface="+mn-ea"/>
              </a:rPr>
              <a:t>        </a:t>
            </a:r>
            <a:r>
              <a:rPr lang="zh-CN" altLang="en-US">
                <a:sym typeface="+mn-ea"/>
              </a:rPr>
              <a:t>从世界版图中可知，在</a:t>
            </a:r>
            <a:r>
              <a:rPr lang="en-US" altLang="zh-CN">
                <a:sym typeface="+mn-ea"/>
              </a:rPr>
              <a:t>2016</a:t>
            </a:r>
            <a:r>
              <a:rPr lang="zh-CN" altLang="en-US">
                <a:sym typeface="+mn-ea"/>
              </a:rPr>
              <a:t>年世界液体燃料消耗的</a:t>
            </a:r>
            <a:r>
              <a:rPr lang="en-US" altLang="zh-CN">
                <a:sym typeface="+mn-ea"/>
              </a:rPr>
              <a:t>CO2</a:t>
            </a:r>
            <a:r>
              <a:rPr lang="zh-CN" altLang="en-US">
                <a:sym typeface="+mn-ea"/>
              </a:rPr>
              <a:t>排放量最大的国家有三个，其中有</a:t>
            </a:r>
            <a:r>
              <a:rPr lang="zh-CN" altLang="en-US" b="1">
                <a:solidFill>
                  <a:schemeClr val="accent1"/>
                </a:solidFill>
                <a:sym typeface="+mn-ea"/>
              </a:rPr>
              <a:t>美国，中国，印度次之</a:t>
            </a:r>
            <a:r>
              <a:rPr lang="zh-CN" altLang="en-US">
                <a:sym typeface="+mn-ea"/>
              </a:rPr>
              <a:t>。而从</a:t>
            </a:r>
            <a:r>
              <a:rPr lang="en-US" altLang="zh-CN">
                <a:sym typeface="+mn-ea"/>
              </a:rPr>
              <a:t>3D</a:t>
            </a:r>
            <a:r>
              <a:rPr lang="zh-CN" altLang="en-US">
                <a:sym typeface="+mn-ea"/>
              </a:rPr>
              <a:t>饼图中</a:t>
            </a:r>
            <a:r>
              <a:rPr lang="zh-CN" altLang="en-US">
                <a:sym typeface="+mn-ea"/>
              </a:rPr>
              <a:t>可以看出这三国都是世界的人口大国并且占据了世界上基本一半的人口，这里两张图相结合，不难得出</a:t>
            </a:r>
            <a:r>
              <a:rPr lang="zh-CN" altLang="en-US" b="1">
                <a:solidFill>
                  <a:schemeClr val="accent1"/>
                </a:solidFill>
                <a:sym typeface="+mn-ea"/>
              </a:rPr>
              <a:t>国家人口与液体燃料消耗的</a:t>
            </a:r>
            <a:r>
              <a:rPr lang="en-US" altLang="zh-CN" b="1">
                <a:solidFill>
                  <a:schemeClr val="accent1"/>
                </a:solidFill>
                <a:sym typeface="+mn-ea"/>
              </a:rPr>
              <a:t>CO2</a:t>
            </a:r>
            <a:r>
              <a:rPr lang="zh-CN" altLang="en-US">
                <a:sym typeface="+mn-ea"/>
              </a:rPr>
              <a:t>有一定的关系。因为国家的人口基数大，那么接踵而来的就是人口带来的资源效应，需要更多的资源，更多的工业来维持着社会的运转，来保证社会的稳定。</a:t>
            </a:r>
            <a:endParaRPr lang="zh-CN" altLang="en-US">
              <a:sym typeface="+mn-ea"/>
            </a:endParaRPr>
          </a:p>
        </p:txBody>
      </p:sp>
      <p:sp>
        <p:nvSpPr>
          <p:cNvPr id="6" name="文本框 5"/>
          <p:cNvSpPr txBox="1"/>
          <p:nvPr/>
        </p:nvSpPr>
        <p:spPr>
          <a:xfrm>
            <a:off x="5041900" y="3003550"/>
            <a:ext cx="3765550" cy="1753235"/>
          </a:xfrm>
          <a:prstGeom prst="rect">
            <a:avLst/>
          </a:prstGeom>
          <a:noFill/>
        </p:spPr>
        <p:txBody>
          <a:bodyPr wrap="square" rtlCol="0">
            <a:spAutoFit/>
          </a:bodyPr>
          <a:lstStyle/>
          <a:p>
            <a:r>
              <a:rPr lang="en-US" altLang="zh-CN">
                <a:sym typeface="+mn-ea"/>
              </a:rPr>
              <a:t>         </a:t>
            </a:r>
            <a:r>
              <a:rPr lang="zh-CN" altLang="en-US">
                <a:sym typeface="+mn-ea"/>
              </a:rPr>
              <a:t>因此这不能说是完全的正相关，因为是人口的激增导致的能源的需求递增，石油，天然气等燃料的使用加剧，因此我们小组称这种关系为</a:t>
            </a:r>
            <a:r>
              <a:rPr lang="zh-CN" altLang="en-US" b="1">
                <a:solidFill>
                  <a:schemeClr val="accent1"/>
                </a:solidFill>
                <a:sym typeface="+mn-ea"/>
              </a:rPr>
              <a:t>间接性的正相关关系</a:t>
            </a:r>
            <a:r>
              <a:rPr lang="zh-CN" altLang="en-US">
                <a:sym typeface="+mn-ea"/>
              </a:rPr>
              <a:t>。</a:t>
            </a:r>
            <a:endParaRPr lang="zh-CN" altLang="en-US"/>
          </a:p>
          <a:p>
            <a:endParaRPr lang="zh-CN" altLang="en-US"/>
          </a:p>
        </p:txBody>
      </p:sp>
      <p:sp>
        <p:nvSpPr>
          <p:cNvPr id="26" name="五边形 25"/>
          <p:cNvSpPr/>
          <p:nvPr>
            <p:custDataLst>
              <p:tags r:id="rId2"/>
            </p:custDataLst>
          </p:nvPr>
        </p:nvSpPr>
        <p:spPr>
          <a:xfrm>
            <a:off x="395605" y="627380"/>
            <a:ext cx="2395855" cy="35750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a:t>Part 1</a:t>
            </a:r>
            <a:endParaRPr lang="en-US" altLang="zh-CN" sz="16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700" fill="hold"/>
                                        <p:tgtEl>
                                          <p:spTgt spid="4"/>
                                        </p:tgtEl>
                                        <p:attrNameLst>
                                          <p:attrName>ppt_w</p:attrName>
                                        </p:attrNameLst>
                                      </p:cBhvr>
                                      <p:tavLst>
                                        <p:tav tm="0">
                                          <p:val>
                                            <p:strVal val="#ppt_w+.3"/>
                                          </p:val>
                                        </p:tav>
                                        <p:tav tm="100000">
                                          <p:val>
                                            <p:strVal val="#ppt_w"/>
                                          </p:val>
                                        </p:tav>
                                      </p:tavLst>
                                    </p:anim>
                                    <p:anim calcmode="lin" valueType="num">
                                      <p:cBhvr>
                                        <p:cTn id="14" dur="1700" fill="hold"/>
                                        <p:tgtEl>
                                          <p:spTgt spid="4"/>
                                        </p:tgtEl>
                                        <p:attrNameLst>
                                          <p:attrName>ppt_h</p:attrName>
                                        </p:attrNameLst>
                                      </p:cBhvr>
                                      <p:tavLst>
                                        <p:tav tm="0">
                                          <p:val>
                                            <p:strVal val="#ppt_h"/>
                                          </p:val>
                                        </p:tav>
                                        <p:tav tm="100000">
                                          <p:val>
                                            <p:strVal val="#ppt_h"/>
                                          </p:val>
                                        </p:tav>
                                      </p:tavLst>
                                    </p:anim>
                                    <p:animEffect transition="in" filter="fade">
                                      <p:cBhvr>
                                        <p:cTn id="15"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32045" y="2715895"/>
            <a:ext cx="3933825" cy="198882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611505" y="1156335"/>
            <a:ext cx="8379460" cy="1696720"/>
          </a:xfrm>
          <a:prstGeom prst="rect">
            <a:avLst/>
          </a:prstGeom>
          <a:noFill/>
        </p:spPr>
        <p:txBody>
          <a:bodyPr wrap="square" rtlCol="0">
            <a:noAutofit/>
          </a:bodyPr>
          <a:lstStyle/>
          <a:p>
            <a:r>
              <a:rPr lang="en-US" altLang="zh-CN"/>
              <a:t>         </a:t>
            </a:r>
            <a:r>
              <a:rPr lang="zh-CN" altLang="en-US"/>
              <a:t>从我国国情出发，根据刚刚的数据分析得出我国</a:t>
            </a:r>
            <a:r>
              <a:rPr lang="zh-CN" altLang="en-US" b="1">
                <a:solidFill>
                  <a:schemeClr val="accent1"/>
                </a:solidFill>
              </a:rPr>
              <a:t>自</a:t>
            </a:r>
            <a:r>
              <a:rPr lang="zh-CN" altLang="en-US" b="1">
                <a:solidFill>
                  <a:schemeClr val="accent1"/>
                </a:solidFill>
                <a:latin typeface="宋体" panose="02010600030101010101" pitchFamily="2" charset="-122"/>
                <a:ea typeface="宋体" panose="02010600030101010101" pitchFamily="2" charset="-122"/>
                <a:cs typeface="宋体" panose="02010600030101010101" pitchFamily="2" charset="-122"/>
              </a:rPr>
              <a:t>1960起至2016年</a:t>
            </a:r>
            <a:r>
              <a:rPr lang="zh-CN" altLang="en-US"/>
              <a:t>，我国的液体燃料消耗的</a:t>
            </a:r>
            <a:r>
              <a:rPr lang="en-US" altLang="zh-CN"/>
              <a:t>CO2</a:t>
            </a:r>
            <a:r>
              <a:rPr lang="zh-CN" altLang="en-US" b="1">
                <a:solidFill>
                  <a:schemeClr val="accent1"/>
                </a:solidFill>
              </a:rPr>
              <a:t>急剧上升</a:t>
            </a:r>
            <a:r>
              <a:rPr lang="zh-CN" altLang="en-US"/>
              <a:t>，这其中也是由于</a:t>
            </a:r>
            <a:r>
              <a:rPr lang="zh-CN" altLang="en-US" b="1">
                <a:solidFill>
                  <a:schemeClr val="accent1"/>
                </a:solidFill>
              </a:rPr>
              <a:t>我国工业化进程</a:t>
            </a:r>
            <a:r>
              <a:rPr lang="zh-CN" altLang="en-US"/>
              <a:t>的问题；在</a:t>
            </a:r>
            <a:r>
              <a:rPr lang="en-US" altLang="zh-CN"/>
              <a:t>2005-2016</a:t>
            </a:r>
            <a:r>
              <a:rPr lang="zh-CN" altLang="en-US"/>
              <a:t>期间美国由于身处</a:t>
            </a:r>
            <a:r>
              <a:rPr lang="en-US" altLang="zh-CN" b="1">
                <a:solidFill>
                  <a:schemeClr val="accent1"/>
                </a:solidFill>
              </a:rPr>
              <a:t>“</a:t>
            </a:r>
            <a:r>
              <a:rPr lang="zh-CN" altLang="en-US" b="1">
                <a:solidFill>
                  <a:schemeClr val="accent1"/>
                </a:solidFill>
              </a:rPr>
              <a:t>后工业化时期</a:t>
            </a:r>
            <a:r>
              <a:rPr lang="en-US" altLang="zh-CN" b="1">
                <a:solidFill>
                  <a:schemeClr val="accent1"/>
                </a:solidFill>
              </a:rPr>
              <a:t>”</a:t>
            </a:r>
            <a:r>
              <a:rPr lang="zh-CN" altLang="en-US"/>
              <a:t>，注意到了环境的重要性，根据我们的数据分析得出美国的</a:t>
            </a:r>
            <a:r>
              <a:rPr lang="en-US" altLang="zh-CN"/>
              <a:t>CO2</a:t>
            </a:r>
            <a:r>
              <a:rPr lang="zh-CN" altLang="en-US"/>
              <a:t>排放量在不断减少，而中国仍处于增长态势。</a:t>
            </a:r>
            <a:endParaRPr lang="zh-CN" altLang="en-US"/>
          </a:p>
        </p:txBody>
      </p:sp>
      <p:sp>
        <p:nvSpPr>
          <p:cNvPr id="7" name="文本框 6"/>
          <p:cNvSpPr txBox="1"/>
          <p:nvPr/>
        </p:nvSpPr>
        <p:spPr>
          <a:xfrm>
            <a:off x="539750" y="2715895"/>
            <a:ext cx="3970020" cy="2071370"/>
          </a:xfrm>
          <a:prstGeom prst="rect">
            <a:avLst/>
          </a:prstGeom>
          <a:noFill/>
        </p:spPr>
        <p:txBody>
          <a:bodyPr wrap="square" rtlCol="0">
            <a:noAutofit/>
          </a:bodyPr>
          <a:lstStyle/>
          <a:p>
            <a:r>
              <a:rPr lang="en-US" altLang="zh-CN"/>
              <a:t>         </a:t>
            </a:r>
            <a:r>
              <a:rPr lang="zh-CN" altLang="en-US"/>
              <a:t>我们为了深度研究中国的液态燃料消耗的</a:t>
            </a:r>
            <a:r>
              <a:rPr lang="en-US" altLang="zh-CN"/>
              <a:t>CO2</a:t>
            </a:r>
            <a:r>
              <a:rPr lang="zh-CN" altLang="en-US"/>
              <a:t>排放量现状，单独挑出了</a:t>
            </a:r>
            <a:r>
              <a:rPr lang="en-US" altLang="zh-CN" b="1">
                <a:solidFill>
                  <a:schemeClr val="accent1"/>
                </a:solidFill>
                <a:latin typeface="宋体" panose="02010600030101010101" pitchFamily="2" charset="-122"/>
                <a:ea typeface="宋体" panose="02010600030101010101" pitchFamily="2" charset="-122"/>
              </a:rPr>
              <a:t>2010-2016</a:t>
            </a:r>
            <a:r>
              <a:rPr lang="zh-CN" altLang="en-US"/>
              <a:t>的数据进行分析，得出了虽然现在中国的</a:t>
            </a:r>
            <a:r>
              <a:rPr lang="en-US" altLang="zh-CN"/>
              <a:t>CO2</a:t>
            </a:r>
            <a:r>
              <a:rPr lang="zh-CN" altLang="en-US"/>
              <a:t>排放量仍在增长，但是却开始受到了重视，</a:t>
            </a:r>
            <a:r>
              <a:rPr lang="zh-CN" altLang="en-US" b="1">
                <a:solidFill>
                  <a:schemeClr val="accent1"/>
                </a:solidFill>
              </a:rPr>
              <a:t>逐渐得到控制</a:t>
            </a:r>
            <a:r>
              <a:rPr lang="zh-CN" altLang="en-US"/>
              <a:t>，并平稳了下来。这也正是中国注意到的问题，毕竟</a:t>
            </a:r>
            <a:r>
              <a:rPr lang="zh-CN" altLang="en-US" b="1">
                <a:solidFill>
                  <a:schemeClr val="accent1"/>
                </a:solidFill>
              </a:rPr>
              <a:t>绿水青山就是金山银山。</a:t>
            </a:r>
            <a:endParaRPr lang="zh-CN" altLang="en-US" b="1">
              <a:solidFill>
                <a:schemeClr val="accent1"/>
              </a:solidFill>
            </a:endParaRPr>
          </a:p>
        </p:txBody>
      </p:sp>
      <p:sp>
        <p:nvSpPr>
          <p:cNvPr id="2" name="文本框 13"/>
          <p:cNvSpPr txBox="1">
            <a:spLocks noChangeArrowheads="1"/>
          </p:cNvSpPr>
          <p:nvPr>
            <p:custDataLst>
              <p:tags r:id="rId2"/>
            </p:custDataLst>
          </p:nvPr>
        </p:nvSpPr>
        <p:spPr bwMode="auto">
          <a:xfrm>
            <a:off x="3923806" y="339639"/>
            <a:ext cx="1531620" cy="307340"/>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2000" b="1" dirty="0">
                <a:solidFill>
                  <a:schemeClr val="accent1"/>
                </a:solidFill>
                <a:latin typeface="宋体" panose="02010600030101010101" pitchFamily="2" charset="-122"/>
                <a:ea typeface="宋体" panose="02010600030101010101" pitchFamily="2" charset="-122"/>
                <a:sym typeface="Arial" panose="020B0604020202020204" pitchFamily="34" charset="0"/>
              </a:rPr>
              <a:t>数据分析结论</a:t>
            </a:r>
            <a:endParaRPr lang="zh-CN" altLang="en-US" sz="2000" b="1" dirty="0">
              <a:solidFill>
                <a:schemeClr val="accent1"/>
              </a:solidFill>
              <a:latin typeface="宋体" panose="02010600030101010101" pitchFamily="2" charset="-122"/>
              <a:ea typeface="宋体" panose="02010600030101010101" pitchFamily="2" charset="-122"/>
              <a:sym typeface="Arial" panose="020B0604020202020204" pitchFamily="34" charset="0"/>
            </a:endParaRPr>
          </a:p>
        </p:txBody>
      </p:sp>
      <p:sp>
        <p:nvSpPr>
          <p:cNvPr id="26" name="五边形 25"/>
          <p:cNvSpPr/>
          <p:nvPr>
            <p:custDataLst>
              <p:tags r:id="rId3"/>
            </p:custDataLst>
          </p:nvPr>
        </p:nvSpPr>
        <p:spPr>
          <a:xfrm>
            <a:off x="395605" y="627380"/>
            <a:ext cx="2395855" cy="35750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a:t>Part 2</a:t>
            </a:r>
            <a:endParaRPr lang="en-US" altLang="zh-CN" sz="16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anim calcmode="lin" valueType="num">
                                      <p:cBhvr>
                                        <p:cTn id="11" dur="750" fill="hold"/>
                                        <p:tgtEl>
                                          <p:spTgt spid="2"/>
                                        </p:tgtEl>
                                        <p:attrNameLst>
                                          <p:attrName>ppt_x</p:attrName>
                                        </p:attrNameLst>
                                      </p:cBhvr>
                                      <p:tavLst>
                                        <p:tav tm="0">
                                          <p:val>
                                            <p:strVal val="#ppt_x"/>
                                          </p:val>
                                        </p:tav>
                                        <p:tav tm="100000">
                                          <p:val>
                                            <p:strVal val="#ppt_x"/>
                                          </p:val>
                                        </p:tav>
                                      </p:tavLst>
                                    </p:anim>
                                    <p:anim calcmode="lin" valueType="num">
                                      <p:cBhvr>
                                        <p:cTn id="12"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1129" y="2571751"/>
            <a:ext cx="9141743" cy="257093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2" name="任意多边形 21"/>
          <p:cNvSpPr/>
          <p:nvPr/>
        </p:nvSpPr>
        <p:spPr>
          <a:xfrm flipH="1">
            <a:off x="3496947" y="4154206"/>
            <a:ext cx="5645926" cy="98865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3" name="TextBox 11"/>
          <p:cNvSpPr txBox="1"/>
          <p:nvPr/>
        </p:nvSpPr>
        <p:spPr>
          <a:xfrm>
            <a:off x="4417857" y="1906205"/>
            <a:ext cx="1958340" cy="926465"/>
          </a:xfrm>
          <a:prstGeom prst="rect">
            <a:avLst/>
          </a:prstGeom>
          <a:noFill/>
        </p:spPr>
        <p:txBody>
          <a:bodyPr wrap="none" lIns="65023" tIns="32511" rIns="65023" bIns="32511"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2000" b="1" dirty="0">
                <a:solidFill>
                  <a:schemeClr val="accent2"/>
                </a:solidFill>
                <a:latin typeface="微软雅黑" panose="020B0503020204020204" pitchFamily="34" charset="-122"/>
                <a:ea typeface="微软雅黑" panose="020B0503020204020204" pitchFamily="34" charset="-122"/>
              </a:rPr>
              <a:t>第五部分</a:t>
            </a:r>
            <a:endParaRPr lang="zh-CN" altLang="en-US" sz="2000" b="1" dirty="0">
              <a:solidFill>
                <a:schemeClr val="accent2"/>
              </a:solidFill>
              <a:latin typeface="微软雅黑" panose="020B0503020204020204" pitchFamily="34" charset="-122"/>
              <a:ea typeface="微软雅黑" panose="020B0503020204020204" pitchFamily="34" charset="-122"/>
            </a:endParaRPr>
          </a:p>
          <a:p>
            <a:pPr marL="0" lvl="1"/>
            <a:r>
              <a:rPr lang="zh-CN" altLang="en-US" sz="3600" dirty="0">
                <a:solidFill>
                  <a:schemeClr val="tx1"/>
                </a:solidFill>
                <a:latin typeface="微软雅黑" panose="020B0503020204020204" pitchFamily="34" charset="-122"/>
                <a:ea typeface="微软雅黑" panose="020B0503020204020204" pitchFamily="34" charset="-122"/>
              </a:rPr>
              <a:t>小组分工</a:t>
            </a:r>
            <a:endParaRPr lang="zh-CN" altLang="en-US" sz="36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V="1">
            <a:off x="4283131" y="1808090"/>
            <a:ext cx="0" cy="142041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TextBox 13"/>
          <p:cNvSpPr txBox="1"/>
          <p:nvPr/>
        </p:nvSpPr>
        <p:spPr>
          <a:xfrm>
            <a:off x="3029347" y="2982336"/>
            <a:ext cx="902574" cy="245745"/>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05</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2" name="组合 25"/>
          <p:cNvGrpSpPr/>
          <p:nvPr/>
        </p:nvGrpSpPr>
        <p:grpSpPr>
          <a:xfrm>
            <a:off x="2881862" y="1781931"/>
            <a:ext cx="1050058" cy="105011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1" name="TextBox 13"/>
          <p:cNvSpPr txBox="1"/>
          <p:nvPr/>
        </p:nvSpPr>
        <p:spPr>
          <a:xfrm>
            <a:off x="3011114" y="1946841"/>
            <a:ext cx="902574" cy="768985"/>
          </a:xfrm>
          <a:prstGeom prst="rect">
            <a:avLst/>
          </a:prstGeom>
          <a:noFill/>
        </p:spPr>
        <p:txBody>
          <a:bodyPr wrap="square" lIns="0" tIns="0" rIns="0" bIns="0" rtlCol="0">
            <a:spAutoFit/>
          </a:bodyPr>
          <a:lstStyle/>
          <a:p>
            <a:r>
              <a:rPr lang="en-US" altLang="zh-CN" sz="5000" b="1" dirty="0">
                <a:solidFill>
                  <a:schemeClr val="accent1"/>
                </a:solidFill>
                <a:latin typeface="Arial" panose="020B0604020202020204" pitchFamily="34" charset="0"/>
                <a:ea typeface="+mj-ea"/>
                <a:cs typeface="Arial" panose="020B0604020202020204" pitchFamily="34" charset="0"/>
              </a:rPr>
              <a:t>05</a:t>
            </a:r>
            <a:endParaRPr lang="zh-CN" altLang="en-US" sz="500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p:bldP spid="25"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1"/>
          <p:cNvSpPr/>
          <p:nvPr/>
        </p:nvSpPr>
        <p:spPr bwMode="auto">
          <a:xfrm>
            <a:off x="6506903" y="4011910"/>
            <a:ext cx="1743456" cy="0"/>
          </a:xfrm>
          <a:custGeom>
            <a:avLst/>
            <a:gdLst>
              <a:gd name="T0" fmla="*/ 1984 w 1984"/>
              <a:gd name="T1" fmla="*/ 0 w 1984"/>
              <a:gd name="T2" fmla="*/ 1984 w 1984"/>
            </a:gdLst>
            <a:ahLst/>
            <a:cxnLst>
              <a:cxn ang="0">
                <a:pos x="T0" y="0"/>
              </a:cxn>
              <a:cxn ang="0">
                <a:pos x="T1" y="0"/>
              </a:cxn>
              <a:cxn ang="0">
                <a:pos x="T2" y="0"/>
              </a:cxn>
            </a:cxnLst>
            <a:rect l="0" t="0" r="r" b="b"/>
            <a:pathLst>
              <a:path w="1984">
                <a:moveTo>
                  <a:pt x="1984" y="0"/>
                </a:moveTo>
                <a:lnTo>
                  <a:pt x="0" y="0"/>
                </a:lnTo>
                <a:lnTo>
                  <a:pt x="1984"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35" tIns="45717" rIns="91435" bIns="45717" numCol="1" anchor="t" anchorCtr="0" compatLnSpc="1"/>
          <a:lstStyle/>
          <a:p>
            <a:endParaRPr lang="zh-CN" altLang="en-US">
              <a:solidFill>
                <a:prstClr val="black"/>
              </a:solidFill>
            </a:endParaRPr>
          </a:p>
        </p:txBody>
      </p:sp>
      <p:sp>
        <p:nvSpPr>
          <p:cNvPr id="20" name="Line 12"/>
          <p:cNvSpPr>
            <a:spLocks noChangeShapeType="1"/>
          </p:cNvSpPr>
          <p:nvPr/>
        </p:nvSpPr>
        <p:spPr bwMode="auto">
          <a:xfrm flipH="1">
            <a:off x="6506903" y="4011910"/>
            <a:ext cx="1743456" cy="0"/>
          </a:xfrm>
          <a:prstGeom prst="lin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35" tIns="45717" rIns="91435" bIns="45717" numCol="1" anchor="t" anchorCtr="0" compatLnSpc="1"/>
          <a:lstStyle/>
          <a:p>
            <a:endParaRPr lang="zh-CN" altLang="en-US">
              <a:solidFill>
                <a:prstClr val="black"/>
              </a:solidFill>
            </a:endParaRPr>
          </a:p>
        </p:txBody>
      </p:sp>
      <p:cxnSp>
        <p:nvCxnSpPr>
          <p:cNvPr id="21" name="直接连接符 20"/>
          <p:cNvCxnSpPr/>
          <p:nvPr/>
        </p:nvCxnSpPr>
        <p:spPr>
          <a:xfrm flipV="1">
            <a:off x="1619195" y="1851646"/>
            <a:ext cx="0" cy="1517015"/>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733057" y="1846592"/>
            <a:ext cx="0" cy="1516989"/>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795518" y="1846592"/>
            <a:ext cx="0" cy="1516989"/>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5" name="组合 33"/>
          <p:cNvGrpSpPr/>
          <p:nvPr/>
        </p:nvGrpSpPr>
        <p:grpSpPr>
          <a:xfrm>
            <a:off x="5791115" y="3366121"/>
            <a:ext cx="2026416" cy="643251"/>
            <a:chOff x="4594140" y="3440667"/>
            <a:chExt cx="2026416" cy="643251"/>
          </a:xfrm>
        </p:grpSpPr>
        <p:sp>
          <p:nvSpPr>
            <p:cNvPr id="35" name="Freeform 8"/>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6" name="组合 35"/>
            <p:cNvGrpSpPr/>
            <p:nvPr/>
          </p:nvGrpSpPr>
          <p:grpSpPr>
            <a:xfrm>
              <a:off x="4958979" y="3548472"/>
              <a:ext cx="1101090" cy="460375"/>
              <a:chOff x="5976910" y="1884534"/>
              <a:chExt cx="1101090" cy="460375"/>
            </a:xfrm>
          </p:grpSpPr>
          <p:grpSp>
            <p:nvGrpSpPr>
              <p:cNvPr id="7" name="Group 29"/>
              <p:cNvGrpSpPr>
                <a:grpSpLocks noChangeAspect="1"/>
              </p:cNvGrpSpPr>
              <p:nvPr/>
            </p:nvGrpSpPr>
            <p:grpSpPr bwMode="auto">
              <a:xfrm>
                <a:off x="6198290" y="1968354"/>
                <a:ext cx="11527" cy="0"/>
                <a:chOff x="4464" y="1952"/>
                <a:chExt cx="9" cy="0"/>
              </a:xfrm>
              <a:solidFill>
                <a:schemeClr val="bg1"/>
              </a:solidFill>
              <a:effectLst>
                <a:outerShdw blurRad="25400" dist="25400" dir="2700000" algn="tl" rotWithShape="0">
                  <a:prstClr val="black">
                    <a:alpha val="40000"/>
                  </a:prstClr>
                </a:outerShdw>
              </a:effectLst>
            </p:grpSpPr>
            <p:sp>
              <p:nvSpPr>
                <p:cNvPr id="48" name="Freeform 31"/>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34"/>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46" name="TextBox 45"/>
              <p:cNvSpPr txBox="1"/>
              <p:nvPr/>
            </p:nvSpPr>
            <p:spPr>
              <a:xfrm>
                <a:off x="5976910" y="1884534"/>
                <a:ext cx="1101090" cy="460375"/>
              </a:xfrm>
              <a:prstGeom prst="rect">
                <a:avLst/>
              </a:prstGeom>
              <a:noFill/>
            </p:spPr>
            <p:txBody>
              <a:bodyPr wrap="none" rtlCol="0">
                <a:spAutoFit/>
              </a:bodyPr>
              <a:lstStyle/>
              <a:p>
                <a:r>
                  <a:rPr lang="en-US" altLang="zh-CN" sz="2400" b="1" dirty="0">
                    <a:solidFill>
                      <a:prstClr val="white"/>
                    </a:solidFill>
                    <a:latin typeface="Impact" panose="020B0806030902050204" pitchFamily="34" charset="0"/>
                  </a:rPr>
                  <a:t>廖冬洁</a:t>
                </a:r>
                <a:endParaRPr lang="zh-CN" altLang="en-US" sz="1400" dirty="0">
                  <a:solidFill>
                    <a:prstClr val="white"/>
                  </a:solidFill>
                  <a:latin typeface="Impact" panose="020B0806030902050204" pitchFamily="34" charset="0"/>
                </a:endParaRPr>
              </a:p>
            </p:txBody>
          </p:sp>
        </p:grpSp>
      </p:grpSp>
      <p:grpSp>
        <p:nvGrpSpPr>
          <p:cNvPr id="8" name="组合 52"/>
          <p:cNvGrpSpPr/>
          <p:nvPr/>
        </p:nvGrpSpPr>
        <p:grpSpPr>
          <a:xfrm>
            <a:off x="3726236" y="3363581"/>
            <a:ext cx="2025537" cy="643251"/>
            <a:chOff x="2613712" y="3440667"/>
            <a:chExt cx="2025537" cy="643251"/>
          </a:xfrm>
        </p:grpSpPr>
        <p:sp>
          <p:nvSpPr>
            <p:cNvPr id="54" name="Freeform 7"/>
            <p:cNvSpPr/>
            <p:nvPr/>
          </p:nvSpPr>
          <p:spPr bwMode="auto">
            <a:xfrm>
              <a:off x="2613712" y="3440667"/>
              <a:ext cx="2025537" cy="643251"/>
            </a:xfrm>
            <a:custGeom>
              <a:avLst/>
              <a:gdLst>
                <a:gd name="T0" fmla="*/ 1984 w 2305"/>
                <a:gd name="T1" fmla="*/ 732 h 732"/>
                <a:gd name="T2" fmla="*/ 0 w 2305"/>
                <a:gd name="T3" fmla="*/ 732 h 732"/>
                <a:gd name="T4" fmla="*/ 321 w 2305"/>
                <a:gd name="T5" fmla="*/ 366 h 732"/>
                <a:gd name="T6" fmla="*/ 0 w 2305"/>
                <a:gd name="T7" fmla="*/ 0 h 732"/>
                <a:gd name="T8" fmla="*/ 1984 w 2305"/>
                <a:gd name="T9" fmla="*/ 0 h 732"/>
                <a:gd name="T10" fmla="*/ 2305 w 2305"/>
                <a:gd name="T11" fmla="*/ 366 h 732"/>
                <a:gd name="T12" fmla="*/ 1984 w 2305"/>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5" h="732">
                  <a:moveTo>
                    <a:pt x="1984" y="732"/>
                  </a:moveTo>
                  <a:lnTo>
                    <a:pt x="0" y="732"/>
                  </a:lnTo>
                  <a:lnTo>
                    <a:pt x="321" y="366"/>
                  </a:lnTo>
                  <a:lnTo>
                    <a:pt x="0" y="0"/>
                  </a:lnTo>
                  <a:lnTo>
                    <a:pt x="1984" y="0"/>
                  </a:lnTo>
                  <a:lnTo>
                    <a:pt x="2305" y="366"/>
                  </a:lnTo>
                  <a:lnTo>
                    <a:pt x="1984" y="7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TextBox 56"/>
            <p:cNvSpPr txBox="1"/>
            <p:nvPr/>
          </p:nvSpPr>
          <p:spPr>
            <a:xfrm>
              <a:off x="2955497" y="3551123"/>
              <a:ext cx="1155700" cy="460375"/>
            </a:xfrm>
            <a:prstGeom prst="rect">
              <a:avLst/>
            </a:prstGeom>
            <a:noFill/>
          </p:spPr>
          <p:txBody>
            <a:bodyPr wrap="none" rtlCol="0">
              <a:spAutoFit/>
            </a:bodyPr>
            <a:lstStyle/>
            <a:p>
              <a:r>
                <a:rPr lang="en-US" altLang="zh-CN" sz="2400" b="1" dirty="0">
                  <a:solidFill>
                    <a:prstClr val="white"/>
                  </a:solidFill>
                  <a:latin typeface="Impact" panose="020B0806030902050204" pitchFamily="34" charset="0"/>
                </a:rPr>
                <a:t> 王美佳</a:t>
              </a:r>
              <a:endParaRPr lang="zh-CN" altLang="en-US" sz="1400" dirty="0">
                <a:solidFill>
                  <a:prstClr val="white"/>
                </a:solidFill>
                <a:latin typeface="Impact" panose="020B0806030902050204" pitchFamily="34" charset="0"/>
              </a:endParaRPr>
            </a:p>
          </p:txBody>
        </p:sp>
      </p:grpSp>
      <p:grpSp>
        <p:nvGrpSpPr>
          <p:cNvPr id="11" name="组合 68"/>
          <p:cNvGrpSpPr/>
          <p:nvPr/>
        </p:nvGrpSpPr>
        <p:grpSpPr>
          <a:xfrm>
            <a:off x="1628140" y="3363595"/>
            <a:ext cx="2088515" cy="643255"/>
            <a:chOff x="632405" y="3440667"/>
            <a:chExt cx="2026416" cy="643251"/>
          </a:xfrm>
        </p:grpSpPr>
        <p:sp>
          <p:nvSpPr>
            <p:cNvPr id="70" name="Freeform 6"/>
            <p:cNvSpPr/>
            <p:nvPr/>
          </p:nvSpPr>
          <p:spPr bwMode="auto">
            <a:xfrm>
              <a:off x="632405" y="3440667"/>
              <a:ext cx="2026416" cy="643251"/>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TextBox 72"/>
            <p:cNvSpPr txBox="1"/>
            <p:nvPr/>
          </p:nvSpPr>
          <p:spPr>
            <a:xfrm>
              <a:off x="1060395" y="3551157"/>
              <a:ext cx="1106805" cy="460372"/>
            </a:xfrm>
            <a:prstGeom prst="rect">
              <a:avLst/>
            </a:prstGeom>
            <a:noFill/>
          </p:spPr>
          <p:txBody>
            <a:bodyPr wrap="square" rtlCol="0">
              <a:spAutoFit/>
            </a:bodyPr>
            <a:lstStyle/>
            <a:p>
              <a:r>
                <a:rPr lang="en-US" altLang="zh-CN" sz="2400" b="1" dirty="0">
                  <a:solidFill>
                    <a:prstClr val="white"/>
                  </a:solidFill>
                  <a:latin typeface="Impact" panose="020B0806030902050204" pitchFamily="34" charset="0"/>
                </a:rPr>
                <a:t>钟耀荣</a:t>
              </a:r>
              <a:endParaRPr lang="en-US" altLang="zh-CN" sz="2400" b="1" dirty="0">
                <a:solidFill>
                  <a:prstClr val="white"/>
                </a:solidFill>
                <a:latin typeface="Impact" panose="020B0806030902050204" pitchFamily="34" charset="0"/>
              </a:endParaRPr>
            </a:p>
          </p:txBody>
        </p:sp>
      </p:grpSp>
      <p:sp>
        <p:nvSpPr>
          <p:cNvPr id="15" name="文本框 14"/>
          <p:cNvSpPr txBox="1"/>
          <p:nvPr/>
        </p:nvSpPr>
        <p:spPr>
          <a:xfrm>
            <a:off x="2987675" y="195580"/>
            <a:ext cx="3048000" cy="645160"/>
          </a:xfrm>
          <a:prstGeom prst="rect">
            <a:avLst/>
          </a:prstGeom>
          <a:noFill/>
        </p:spPr>
        <p:txBody>
          <a:bodyPr wrap="square" rtlCol="0">
            <a:spAutoFit/>
          </a:bodyPr>
          <a:lstStyle/>
          <a:p>
            <a:r>
              <a:rPr lang="en-US" altLang="zh-CN">
                <a:ln w="22225">
                  <a:solidFill>
                    <a:schemeClr val="accent2"/>
                  </a:solidFill>
                  <a:prstDash val="solid"/>
                </a:ln>
                <a:solidFill>
                  <a:schemeClr val="accent2">
                    <a:lumMod val="40000"/>
                    <a:lumOff val="60000"/>
                  </a:schemeClr>
                </a:solidFill>
                <a:effectLst/>
              </a:rPr>
              <a:t>              </a:t>
            </a:r>
            <a:r>
              <a:rPr lang="zh-CN" altLang="en-US" sz="3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小组分工</a:t>
            </a:r>
            <a:endParaRPr lang="zh-CN" altLang="en-US" sz="3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 name="文本框 15"/>
          <p:cNvSpPr txBox="1"/>
          <p:nvPr/>
        </p:nvSpPr>
        <p:spPr>
          <a:xfrm>
            <a:off x="1547495" y="1784350"/>
            <a:ext cx="2330450" cy="1517015"/>
          </a:xfrm>
          <a:prstGeom prst="rect">
            <a:avLst/>
          </a:prstGeom>
          <a:noFill/>
        </p:spPr>
        <p:txBody>
          <a:bodyPr wrap="square" rtlCol="0">
            <a:noAutofit/>
          </a:bodyPr>
          <a:lstStyle/>
          <a:p>
            <a:r>
              <a:rPr lang="zh-CN" altLang="en-US" sz="1600"/>
              <a:t>负责：</a:t>
            </a:r>
            <a:endParaRPr lang="zh-CN" altLang="en-US" sz="1600"/>
          </a:p>
          <a:p>
            <a:r>
              <a:rPr lang="zh-CN" altLang="en-US" sz="1600"/>
              <a:t>数据的分析、</a:t>
            </a:r>
            <a:r>
              <a:rPr lang="zh-CN" altLang="en-US" sz="1600"/>
              <a:t>答辩</a:t>
            </a:r>
            <a:endParaRPr lang="zh-CN" altLang="en-US" sz="1600"/>
          </a:p>
          <a:p>
            <a:r>
              <a:rPr lang="zh-CN" altLang="en-US" sz="1600"/>
              <a:t>国家编码的转换</a:t>
            </a:r>
            <a:endParaRPr lang="zh-CN" altLang="en-US" sz="1600"/>
          </a:p>
          <a:p>
            <a:r>
              <a:rPr lang="zh-CN" altLang="en-US" sz="1600"/>
              <a:t>代码的编写</a:t>
            </a:r>
            <a:endParaRPr lang="zh-CN" altLang="en-US" sz="1600"/>
          </a:p>
          <a:p>
            <a:r>
              <a:rPr lang="zh-CN" altLang="en-US" sz="1600"/>
              <a:t>数据集的查找</a:t>
            </a:r>
            <a:endParaRPr lang="zh-CN" altLang="en-US" sz="1600"/>
          </a:p>
          <a:p>
            <a:r>
              <a:rPr lang="en-US" altLang="zh-CN" sz="1600"/>
              <a:t>ppt</a:t>
            </a:r>
            <a:r>
              <a:rPr lang="zh-CN" altLang="en-US" sz="1600"/>
              <a:t>数据分析</a:t>
            </a:r>
            <a:r>
              <a:rPr lang="zh-CN" altLang="en-US" sz="1600"/>
              <a:t>和总结部分</a:t>
            </a:r>
            <a:endParaRPr lang="zh-CN" altLang="en-US" sz="1600"/>
          </a:p>
        </p:txBody>
      </p:sp>
      <p:sp>
        <p:nvSpPr>
          <p:cNvPr id="17" name="文本框 16"/>
          <p:cNvSpPr txBox="1"/>
          <p:nvPr/>
        </p:nvSpPr>
        <p:spPr>
          <a:xfrm>
            <a:off x="3780155" y="1784350"/>
            <a:ext cx="1969135" cy="1565910"/>
          </a:xfrm>
          <a:prstGeom prst="rect">
            <a:avLst/>
          </a:prstGeom>
          <a:noFill/>
        </p:spPr>
        <p:txBody>
          <a:bodyPr wrap="square" rtlCol="0">
            <a:noAutofit/>
          </a:bodyPr>
          <a:lstStyle/>
          <a:p>
            <a:r>
              <a:rPr lang="zh-CN" altLang="en-US" sz="1600"/>
              <a:t>负责：</a:t>
            </a:r>
            <a:endParaRPr lang="zh-CN" altLang="en-US" sz="1600"/>
          </a:p>
          <a:p>
            <a:r>
              <a:rPr lang="zh-CN" altLang="en-US" sz="1600"/>
              <a:t>数据的清洗、补漏</a:t>
            </a:r>
            <a:endParaRPr lang="zh-CN" altLang="en-US" sz="1600"/>
          </a:p>
          <a:p>
            <a:r>
              <a:rPr lang="zh-CN" altLang="en-US" sz="1600"/>
              <a:t>部分数据的分析</a:t>
            </a:r>
            <a:endParaRPr lang="zh-CN" altLang="en-US" sz="1600"/>
          </a:p>
          <a:p>
            <a:r>
              <a:rPr lang="en-US" altLang="zh-CN" sz="1600"/>
              <a:t>ppt</a:t>
            </a:r>
            <a:r>
              <a:rPr lang="zh-CN" altLang="en-US" sz="1600"/>
              <a:t>的</a:t>
            </a:r>
            <a:r>
              <a:rPr lang="zh-CN" altLang="en-US" sz="1600"/>
              <a:t>数据清洗部分</a:t>
            </a:r>
            <a:endParaRPr lang="zh-CN" altLang="en-US" sz="1600"/>
          </a:p>
          <a:p>
            <a:r>
              <a:rPr lang="zh-CN" altLang="en-US" sz="1600"/>
              <a:t>数据集的查找</a:t>
            </a:r>
            <a:endParaRPr lang="zh-CN" altLang="en-US" sz="1600"/>
          </a:p>
          <a:p>
            <a:endParaRPr lang="zh-CN" altLang="en-US" sz="1600"/>
          </a:p>
        </p:txBody>
      </p:sp>
      <p:sp>
        <p:nvSpPr>
          <p:cNvPr id="18" name="文本框 17"/>
          <p:cNvSpPr txBox="1"/>
          <p:nvPr/>
        </p:nvSpPr>
        <p:spPr>
          <a:xfrm>
            <a:off x="5868035" y="1755140"/>
            <a:ext cx="2128520" cy="1519555"/>
          </a:xfrm>
          <a:prstGeom prst="rect">
            <a:avLst/>
          </a:prstGeom>
          <a:noFill/>
        </p:spPr>
        <p:txBody>
          <a:bodyPr wrap="square" rtlCol="0">
            <a:noAutofit/>
          </a:bodyPr>
          <a:lstStyle/>
          <a:p>
            <a:r>
              <a:rPr lang="zh-CN" altLang="en-US" sz="1600"/>
              <a:t>负责：</a:t>
            </a:r>
            <a:endParaRPr lang="zh-CN" altLang="en-US" sz="1600"/>
          </a:p>
          <a:p>
            <a:r>
              <a:rPr lang="zh-CN" altLang="en-US" sz="1600"/>
              <a:t>数据的筛查</a:t>
            </a:r>
            <a:endParaRPr lang="zh-CN" altLang="en-US" sz="1600"/>
          </a:p>
          <a:p>
            <a:r>
              <a:rPr lang="en-US" altLang="zh-CN" sz="1600"/>
              <a:t>ppt</a:t>
            </a:r>
            <a:r>
              <a:rPr lang="zh-CN" altLang="en-US" sz="1600"/>
              <a:t>的背景问题部分</a:t>
            </a:r>
            <a:endParaRPr lang="zh-CN" altLang="en-US" sz="1600"/>
          </a:p>
          <a:p>
            <a:r>
              <a:rPr lang="zh-CN" altLang="en-US" sz="1600"/>
              <a:t>现状资料的搜寻</a:t>
            </a:r>
            <a:endParaRPr lang="zh-CN" altLang="en-US" sz="1600"/>
          </a:p>
          <a:p>
            <a:r>
              <a:rPr lang="en-US" altLang="zh-CN" sz="1600"/>
              <a:t>ppt</a:t>
            </a:r>
            <a:r>
              <a:rPr lang="zh-CN" altLang="en-US" sz="1600"/>
              <a:t>基本框架</a:t>
            </a:r>
            <a:endParaRPr lang="zh-CN" altLang="en-US" sz="1600"/>
          </a:p>
          <a:p>
            <a:endParaRPr lang="zh-CN" altLang="en-US"/>
          </a:p>
          <a:p>
            <a:endParaRPr lang="zh-CN" alt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原创设计师QQ598969553      _2"/>
          <p:cNvGrpSpPr/>
          <p:nvPr/>
        </p:nvGrpSpPr>
        <p:grpSpPr bwMode="auto">
          <a:xfrm>
            <a:off x="4832351" y="3088959"/>
            <a:ext cx="4056063" cy="1616075"/>
            <a:chOff x="974314" y="1232293"/>
            <a:chExt cx="7188447" cy="2864939"/>
          </a:xfrm>
        </p:grpSpPr>
        <p:sp>
          <p:nvSpPr>
            <p:cNvPr id="4" name="Freeform 5"/>
            <p:cNvSpPr/>
            <p:nvPr/>
          </p:nvSpPr>
          <p:spPr bwMode="auto">
            <a:xfrm>
              <a:off x="2077199" y="2540933"/>
              <a:ext cx="624593" cy="1539413"/>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5" name="Freeform 6"/>
            <p:cNvSpPr/>
            <p:nvPr/>
          </p:nvSpPr>
          <p:spPr bwMode="auto">
            <a:xfrm>
              <a:off x="2701792" y="2540933"/>
              <a:ext cx="621780" cy="1539413"/>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6" name="Freeform 5"/>
            <p:cNvSpPr/>
            <p:nvPr/>
          </p:nvSpPr>
          <p:spPr bwMode="auto">
            <a:xfrm>
              <a:off x="3014089" y="1778264"/>
              <a:ext cx="621779" cy="2302083"/>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alpha val="95000"/>
              </a:schemeClr>
            </a:solidFill>
            <a:ln>
              <a:noFill/>
            </a:ln>
          </p:spPr>
          <p:txBody>
            <a:bodyPr lIns="68580" tIns="34290" rIns="68580" bIns="34290"/>
            <a:lstStyle/>
            <a:p>
              <a:pPr defTabSz="685800">
                <a:defRPr/>
              </a:pPr>
              <a:endParaRPr lang="en-US" sz="1000" dirty="0"/>
            </a:p>
          </p:txBody>
        </p:sp>
        <p:sp>
          <p:nvSpPr>
            <p:cNvPr id="7" name="Freeform 6"/>
            <p:cNvSpPr/>
            <p:nvPr/>
          </p:nvSpPr>
          <p:spPr bwMode="auto">
            <a:xfrm>
              <a:off x="3635868" y="1778264"/>
              <a:ext cx="624593" cy="2302083"/>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8" name="Freeform 5"/>
            <p:cNvSpPr/>
            <p:nvPr/>
          </p:nvSpPr>
          <p:spPr bwMode="auto">
            <a:xfrm>
              <a:off x="1143123" y="3247319"/>
              <a:ext cx="621780" cy="8330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alpha val="95000"/>
              </a:schemeClr>
            </a:solidFill>
            <a:ln>
              <a:noFill/>
            </a:ln>
          </p:spPr>
          <p:txBody>
            <a:bodyPr lIns="68580" tIns="34290" rIns="68580" bIns="34290"/>
            <a:lstStyle/>
            <a:p>
              <a:pPr defTabSz="685800">
                <a:defRPr/>
              </a:pPr>
              <a:endParaRPr lang="en-US" sz="1000" dirty="0"/>
            </a:p>
          </p:txBody>
        </p:sp>
        <p:sp>
          <p:nvSpPr>
            <p:cNvPr id="9" name="Freeform 6"/>
            <p:cNvSpPr/>
            <p:nvPr/>
          </p:nvSpPr>
          <p:spPr bwMode="auto">
            <a:xfrm>
              <a:off x="1764903" y="3247319"/>
              <a:ext cx="624593" cy="8330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0" name="Freeform 5"/>
            <p:cNvSpPr/>
            <p:nvPr/>
          </p:nvSpPr>
          <p:spPr bwMode="auto">
            <a:xfrm>
              <a:off x="3948165" y="2833619"/>
              <a:ext cx="624593" cy="1246728"/>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11" name="Freeform 6"/>
            <p:cNvSpPr/>
            <p:nvPr/>
          </p:nvSpPr>
          <p:spPr bwMode="auto">
            <a:xfrm>
              <a:off x="4572758" y="2833619"/>
              <a:ext cx="621779" cy="1246728"/>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12" name="Freeform 5"/>
            <p:cNvSpPr/>
            <p:nvPr/>
          </p:nvSpPr>
          <p:spPr bwMode="auto">
            <a:xfrm>
              <a:off x="4885054" y="2217292"/>
              <a:ext cx="621780" cy="1863055"/>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solidFill>
            <a:ln>
              <a:noFill/>
            </a:ln>
          </p:spPr>
          <p:txBody>
            <a:bodyPr lIns="68580" tIns="34290" rIns="68580" bIns="34290"/>
            <a:lstStyle/>
            <a:p>
              <a:pPr defTabSz="685800">
                <a:defRPr/>
              </a:pPr>
              <a:endParaRPr lang="en-US" sz="1000" dirty="0"/>
            </a:p>
          </p:txBody>
        </p:sp>
        <p:sp>
          <p:nvSpPr>
            <p:cNvPr id="13" name="Freeform 6"/>
            <p:cNvSpPr/>
            <p:nvPr/>
          </p:nvSpPr>
          <p:spPr bwMode="auto">
            <a:xfrm>
              <a:off x="5506834" y="2217292"/>
              <a:ext cx="624593" cy="1863055"/>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4" name="Freeform 5"/>
            <p:cNvSpPr/>
            <p:nvPr/>
          </p:nvSpPr>
          <p:spPr bwMode="auto">
            <a:xfrm>
              <a:off x="5819130" y="3438690"/>
              <a:ext cx="624593" cy="641656"/>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rgbClr val="637C90">
                <a:alpha val="95000"/>
              </a:srgbClr>
            </a:solidFill>
            <a:ln>
              <a:noFill/>
            </a:ln>
          </p:spPr>
          <p:txBody>
            <a:bodyPr lIns="68580" tIns="34290" rIns="68580" bIns="34290"/>
            <a:lstStyle/>
            <a:p>
              <a:pPr defTabSz="685800">
                <a:defRPr/>
              </a:pPr>
              <a:endParaRPr lang="en-US" sz="1000" dirty="0"/>
            </a:p>
          </p:txBody>
        </p:sp>
        <p:sp>
          <p:nvSpPr>
            <p:cNvPr id="15" name="Freeform 6"/>
            <p:cNvSpPr/>
            <p:nvPr/>
          </p:nvSpPr>
          <p:spPr bwMode="auto">
            <a:xfrm>
              <a:off x="6443723" y="3438690"/>
              <a:ext cx="621780" cy="641656"/>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637C90">
                <a:alpha val="85000"/>
              </a:srgbClr>
            </a:solidFill>
            <a:ln>
              <a:noFill/>
            </a:ln>
          </p:spPr>
          <p:txBody>
            <a:bodyPr lIns="68580" tIns="34290" rIns="68580" bIns="34290"/>
            <a:lstStyle/>
            <a:p>
              <a:pPr defTabSz="685800">
                <a:defRPr/>
              </a:pPr>
              <a:endParaRPr lang="en-US" sz="1000" dirty="0"/>
            </a:p>
          </p:txBody>
        </p:sp>
        <p:sp>
          <p:nvSpPr>
            <p:cNvPr id="16" name="Freeform 5"/>
            <p:cNvSpPr/>
            <p:nvPr/>
          </p:nvSpPr>
          <p:spPr bwMode="auto">
            <a:xfrm>
              <a:off x="6753206" y="3247319"/>
              <a:ext cx="624593" cy="8330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1"/>
            </a:solidFill>
            <a:ln>
              <a:noFill/>
            </a:ln>
          </p:spPr>
          <p:txBody>
            <a:bodyPr lIns="68580" tIns="34290" rIns="68580" bIns="34290"/>
            <a:lstStyle/>
            <a:p>
              <a:pPr defTabSz="685800">
                <a:defRPr/>
              </a:pPr>
              <a:endParaRPr lang="en-US" sz="1000" dirty="0"/>
            </a:p>
          </p:txBody>
        </p:sp>
        <p:sp>
          <p:nvSpPr>
            <p:cNvPr id="17" name="Freeform 6"/>
            <p:cNvSpPr/>
            <p:nvPr/>
          </p:nvSpPr>
          <p:spPr bwMode="auto">
            <a:xfrm>
              <a:off x="7377799" y="3247319"/>
              <a:ext cx="624593" cy="8330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1">
                <a:alpha val="85000"/>
              </a:schemeClr>
            </a:solidFill>
            <a:ln>
              <a:noFill/>
            </a:ln>
          </p:spPr>
          <p:txBody>
            <a:bodyPr lIns="68580" tIns="34290" rIns="68580" bIns="34290"/>
            <a:lstStyle/>
            <a:p>
              <a:pPr defTabSz="685800">
                <a:defRPr/>
              </a:pPr>
              <a:endParaRPr lang="en-US" sz="1000" dirty="0"/>
            </a:p>
          </p:txBody>
        </p:sp>
        <p:sp>
          <p:nvSpPr>
            <p:cNvPr id="18" name="Oval 88"/>
            <p:cNvSpPr/>
            <p:nvPr/>
          </p:nvSpPr>
          <p:spPr>
            <a:xfrm>
              <a:off x="1545452" y="2701348"/>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19" name="Oval 89"/>
            <p:cNvSpPr/>
            <p:nvPr/>
          </p:nvSpPr>
          <p:spPr>
            <a:xfrm>
              <a:off x="2482340" y="1992149"/>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0" name="Oval 90"/>
            <p:cNvSpPr/>
            <p:nvPr/>
          </p:nvSpPr>
          <p:spPr>
            <a:xfrm>
              <a:off x="3416416" y="1232293"/>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AU" sz="1100" dirty="0">
                <a:solidFill>
                  <a:schemeClr val="bg1"/>
                </a:solidFill>
                <a:latin typeface="FontAwesome" pitchFamily="2" charset="0"/>
              </a:endParaRPr>
            </a:p>
          </p:txBody>
        </p:sp>
        <p:sp>
          <p:nvSpPr>
            <p:cNvPr id="21" name="Oval 91"/>
            <p:cNvSpPr/>
            <p:nvPr/>
          </p:nvSpPr>
          <p:spPr>
            <a:xfrm>
              <a:off x="4353307" y="2287648"/>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AU" sz="1100" dirty="0">
                <a:solidFill>
                  <a:schemeClr val="bg1"/>
                </a:solidFill>
                <a:latin typeface="FontAwesome" pitchFamily="2" charset="0"/>
              </a:endParaRPr>
            </a:p>
          </p:txBody>
        </p:sp>
        <p:sp>
          <p:nvSpPr>
            <p:cNvPr id="22" name="Oval 92"/>
            <p:cNvSpPr/>
            <p:nvPr/>
          </p:nvSpPr>
          <p:spPr>
            <a:xfrm>
              <a:off x="5287383" y="1671321"/>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latin typeface="FontAwesome" pitchFamily="2" charset="0"/>
              </a:endParaRPr>
            </a:p>
          </p:txBody>
        </p:sp>
        <p:sp>
          <p:nvSpPr>
            <p:cNvPr id="23" name="Oval 93"/>
            <p:cNvSpPr/>
            <p:nvPr/>
          </p:nvSpPr>
          <p:spPr>
            <a:xfrm>
              <a:off x="6229898" y="2892719"/>
              <a:ext cx="438903" cy="439028"/>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4" name="Oval 94"/>
            <p:cNvSpPr/>
            <p:nvPr/>
          </p:nvSpPr>
          <p:spPr>
            <a:xfrm>
              <a:off x="7158347" y="2701348"/>
              <a:ext cx="438903" cy="439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AU" sz="1100" dirty="0">
                  <a:solidFill>
                    <a:schemeClr val="bg1"/>
                  </a:solidFill>
                  <a:latin typeface="FontAwesome" pitchFamily="2" charset="0"/>
                </a:rPr>
                <a:t></a:t>
              </a:r>
              <a:endParaRPr lang="en-US" sz="1100" dirty="0">
                <a:solidFill>
                  <a:schemeClr val="bg1"/>
                </a:solidFill>
              </a:endParaRPr>
            </a:p>
          </p:txBody>
        </p:sp>
        <p:sp>
          <p:nvSpPr>
            <p:cNvPr id="25" name="Rectangle 95"/>
            <p:cNvSpPr/>
            <p:nvPr/>
          </p:nvSpPr>
          <p:spPr>
            <a:xfrm>
              <a:off x="974314" y="4069089"/>
              <a:ext cx="7188447" cy="28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000" dirty="0"/>
            </a:p>
          </p:txBody>
        </p:sp>
      </p:grpSp>
      <p:sp>
        <p:nvSpPr>
          <p:cNvPr id="29" name="原创设计师QQ598969553      _6"/>
          <p:cNvSpPr txBox="1">
            <a:spLocks noChangeArrowheads="1"/>
          </p:cNvSpPr>
          <p:nvPr/>
        </p:nvSpPr>
        <p:spPr bwMode="auto">
          <a:xfrm>
            <a:off x="4787900" y="922020"/>
            <a:ext cx="4196715" cy="2172335"/>
          </a:xfrm>
          <a:prstGeom prst="rect">
            <a:avLst/>
          </a:prstGeom>
          <a:noFill/>
          <a:ln w="9525">
            <a:noFill/>
            <a:miter lim="800000"/>
          </a:ln>
        </p:spPr>
        <p:txBody>
          <a:bodyPr wrap="square" lIns="91435" tIns="45717" rIns="91435" bIns="45717">
            <a:noAutofit/>
          </a:bodyPr>
          <a:lstStyle/>
          <a:p>
            <a:pPr eaLnBrk="1" hangingPunct="1"/>
            <a:r>
              <a:rPr lang="en-US" altLang="zh-CN" sz="1600">
                <a:sym typeface="+mn-ea"/>
              </a:rPr>
              <a:t>        </a:t>
            </a:r>
            <a:r>
              <a:rPr lang="zh-CN" altLang="en-US" sz="1600">
                <a:sym typeface="+mn-ea"/>
              </a:rPr>
              <a:t>最后我想说的是，我们所处的地球正遭受着</a:t>
            </a:r>
            <a:r>
              <a:rPr lang="en-US" altLang="zh-CN" sz="1600">
                <a:sym typeface="+mn-ea"/>
              </a:rPr>
              <a:t>CO2</a:t>
            </a:r>
            <a:r>
              <a:rPr lang="zh-CN" altLang="en-US" sz="1600">
                <a:sym typeface="+mn-ea"/>
              </a:rPr>
              <a:t>的考验，这也是我们的需求所导致的，所以我们应该反思如何去维护好这个家，并且作出有效的措施。</a:t>
            </a:r>
            <a:r>
              <a:rPr lang="en-US" altLang="zh-CN" sz="1600">
                <a:sym typeface="+mn-ea"/>
              </a:rPr>
              <a:t>CO2</a:t>
            </a:r>
            <a:r>
              <a:rPr lang="zh-CN" altLang="en-US" sz="1600">
                <a:sym typeface="+mn-ea"/>
              </a:rPr>
              <a:t>同时也给我们的生活带来了不可磨灭的影响，毕竟身处地球，谁也不能独善其身，做好现在才有将来。最终希望我们数据分析出来的结果能得到大家的思考。</a:t>
            </a:r>
            <a:endParaRPr lang="zh-CN" altLang="en-US" sz="1600"/>
          </a:p>
          <a:p>
            <a:pPr eaLnBrk="1" hangingPunct="1"/>
            <a:endParaRPr lang="zh-CN" altLang="en-US" sz="1600" dirty="0"/>
          </a:p>
        </p:txBody>
      </p:sp>
      <p:pic>
        <p:nvPicPr>
          <p:cNvPr id="23561" name="Picture 64"/>
          <p:cNvPicPr/>
          <p:nvPr/>
        </p:nvPicPr>
        <p:blipFill>
          <a:blip r:embed="rId1" cstate="print"/>
          <a:srcRect/>
          <a:stretch>
            <a:fillRect/>
          </a:stretch>
        </p:blipFill>
        <p:spPr bwMode="auto">
          <a:xfrm>
            <a:off x="3582988" y="17705389"/>
            <a:ext cx="1978025" cy="511175"/>
          </a:xfrm>
          <a:prstGeom prst="rect">
            <a:avLst/>
          </a:prstGeom>
          <a:noFill/>
          <a:ln w="9525">
            <a:noFill/>
            <a:miter lim="800000"/>
            <a:headEnd/>
            <a:tailEnd/>
          </a:ln>
        </p:spPr>
      </p:pic>
      <p:sp>
        <p:nvSpPr>
          <p:cNvPr id="31" name="五边形 30"/>
          <p:cNvSpPr/>
          <p:nvPr>
            <p:custDataLst>
              <p:tags r:id="rId2"/>
            </p:custDataLst>
          </p:nvPr>
        </p:nvSpPr>
        <p:spPr>
          <a:xfrm>
            <a:off x="539750" y="478790"/>
            <a:ext cx="2395855" cy="35750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a:t>总结</a:t>
            </a:r>
            <a:endParaRPr lang="zh-CN" altLang="en-US" sz="1600"/>
          </a:p>
        </p:txBody>
      </p:sp>
      <p:pic>
        <p:nvPicPr>
          <p:cNvPr id="32" name="图片 31" descr="屏幕截图 2023-05-31 214556"/>
          <p:cNvPicPr>
            <a:picLocks noChangeAspect="1"/>
          </p:cNvPicPr>
          <p:nvPr>
            <p:custDataLst>
              <p:tags r:id="rId3"/>
            </p:custDataLst>
          </p:nvPr>
        </p:nvPicPr>
        <p:blipFill>
          <a:blip r:embed="rId4"/>
          <a:stretch>
            <a:fillRect/>
          </a:stretch>
        </p:blipFill>
        <p:spPr>
          <a:xfrm>
            <a:off x="755650" y="1209675"/>
            <a:ext cx="3337560" cy="331343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1129" y="2571751"/>
            <a:ext cx="9141743" cy="257093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2" name="任意多边形 21"/>
          <p:cNvSpPr/>
          <p:nvPr/>
        </p:nvSpPr>
        <p:spPr>
          <a:xfrm flipH="1">
            <a:off x="3496947" y="4154206"/>
            <a:ext cx="5645926" cy="98865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3" name="TextBox 11"/>
          <p:cNvSpPr txBox="1"/>
          <p:nvPr/>
        </p:nvSpPr>
        <p:spPr>
          <a:xfrm>
            <a:off x="4417857" y="1906205"/>
            <a:ext cx="1958340" cy="926465"/>
          </a:xfrm>
          <a:prstGeom prst="rect">
            <a:avLst/>
          </a:prstGeom>
          <a:noFill/>
        </p:spPr>
        <p:txBody>
          <a:bodyPr wrap="none" lIns="65023" tIns="32511" rIns="65023" bIns="32511"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2000" b="1" dirty="0">
                <a:solidFill>
                  <a:schemeClr val="accent2"/>
                </a:solidFill>
                <a:latin typeface="微软雅黑" panose="020B0503020204020204" pitchFamily="34" charset="-122"/>
                <a:ea typeface="微软雅黑" panose="020B0503020204020204" pitchFamily="34" charset="-122"/>
              </a:rPr>
              <a:t>第一部分</a:t>
            </a:r>
            <a:endParaRPr lang="zh-CN" altLang="en-US" sz="2000" b="1" dirty="0">
              <a:solidFill>
                <a:schemeClr val="accent2"/>
              </a:solidFill>
              <a:latin typeface="微软雅黑" panose="020B0503020204020204" pitchFamily="34" charset="-122"/>
              <a:ea typeface="微软雅黑" panose="020B0503020204020204" pitchFamily="34" charset="-122"/>
            </a:endParaRPr>
          </a:p>
          <a:p>
            <a:pPr marL="0" lvl="1"/>
            <a:r>
              <a:rPr lang="zh-CN" altLang="en-US" sz="3600" dirty="0">
                <a:solidFill>
                  <a:schemeClr val="tx1"/>
                </a:solidFill>
                <a:latin typeface="微软雅黑" panose="020B0503020204020204" pitchFamily="34" charset="-122"/>
                <a:ea typeface="微软雅黑" panose="020B0503020204020204" pitchFamily="34" charset="-122"/>
              </a:rPr>
              <a:t>项目背景</a:t>
            </a:r>
            <a:endParaRPr lang="zh-CN" altLang="en-US" sz="36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V="1">
            <a:off x="4283131" y="1808090"/>
            <a:ext cx="0" cy="142041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TextBox 13"/>
          <p:cNvSpPr txBox="1"/>
          <p:nvPr/>
        </p:nvSpPr>
        <p:spPr>
          <a:xfrm>
            <a:off x="3029347" y="2982336"/>
            <a:ext cx="902574" cy="24617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2" name="组合 25"/>
          <p:cNvGrpSpPr/>
          <p:nvPr/>
        </p:nvGrpSpPr>
        <p:grpSpPr>
          <a:xfrm>
            <a:off x="2881862" y="1781931"/>
            <a:ext cx="1050058" cy="105011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1" name="TextBox 13"/>
          <p:cNvSpPr txBox="1"/>
          <p:nvPr/>
        </p:nvSpPr>
        <p:spPr>
          <a:xfrm>
            <a:off x="3011114" y="1946841"/>
            <a:ext cx="902574" cy="769248"/>
          </a:xfrm>
          <a:prstGeom prst="rect">
            <a:avLst/>
          </a:prstGeom>
          <a:noFill/>
        </p:spPr>
        <p:txBody>
          <a:bodyPr wrap="square" lIns="0" tIns="0" rIns="0" bIns="0" rtlCol="0">
            <a:spAutoFit/>
          </a:bodyPr>
          <a:lstStyle/>
          <a:p>
            <a:r>
              <a:rPr lang="en-US" altLang="zh-CN" sz="5000" b="1" dirty="0">
                <a:solidFill>
                  <a:schemeClr val="accent1"/>
                </a:solidFill>
                <a:latin typeface="Arial" panose="020B0604020202020204" pitchFamily="34" charset="0"/>
                <a:ea typeface="+mj-ea"/>
                <a:cs typeface="Arial" panose="020B0604020202020204" pitchFamily="34" charset="0"/>
              </a:rPr>
              <a:t>01</a:t>
            </a:r>
            <a:endParaRPr lang="zh-CN" altLang="en-US" sz="500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2157a1f530c14b1.jpg"/>
          <p:cNvPicPr>
            <a:picLocks noChangeAspect="1" noChangeArrowheads="1"/>
          </p:cNvPicPr>
          <p:nvPr/>
        </p:nvPicPr>
        <p:blipFill>
          <a:blip r:embed="rId1" cstate="print"/>
          <a:srcRect/>
          <a:stretch>
            <a:fillRect/>
          </a:stretch>
        </p:blipFill>
        <p:spPr bwMode="auto">
          <a:xfrm>
            <a:off x="1" y="915566"/>
            <a:ext cx="4283968" cy="3188396"/>
          </a:xfrm>
          <a:prstGeom prst="rect">
            <a:avLst/>
          </a:prstGeom>
          <a:noFill/>
        </p:spPr>
      </p:pic>
      <p:sp>
        <p:nvSpPr>
          <p:cNvPr id="30" name="矩形 259"/>
          <p:cNvSpPr>
            <a:spLocks noChangeArrowheads="1"/>
          </p:cNvSpPr>
          <p:nvPr/>
        </p:nvSpPr>
        <p:spPr bwMode="auto">
          <a:xfrm>
            <a:off x="4068073" y="2211552"/>
            <a:ext cx="5070075" cy="111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400" cap="all" dirty="0">
                <a:solidFill>
                  <a:schemeClr val="bg1">
                    <a:lumMod val="50000"/>
                  </a:schemeClr>
                </a:solidFill>
                <a:cs typeface="Arial" panose="020B0604020202020204" pitchFamily="34" charset="0"/>
              </a:rPr>
              <a:t>演讲完毕，</a:t>
            </a:r>
            <a:endParaRPr lang="zh-CN" altLang="en-US" sz="3400" cap="all" dirty="0">
              <a:solidFill>
                <a:schemeClr val="bg1">
                  <a:lumMod val="50000"/>
                </a:schemeClr>
              </a:solidFill>
              <a:cs typeface="Arial" panose="020B0604020202020204" pitchFamily="34" charset="0"/>
            </a:endParaRPr>
          </a:p>
          <a:p>
            <a:pPr algn="ctr">
              <a:buNone/>
            </a:pPr>
            <a:r>
              <a:rPr lang="zh-CN" altLang="en-US" cap="all" dirty="0">
                <a:solidFill>
                  <a:schemeClr val="bg1">
                    <a:lumMod val="50000"/>
                  </a:schemeClr>
                </a:solidFill>
                <a:cs typeface="Arial" panose="020B0604020202020204" pitchFamily="34" charset="0"/>
              </a:rPr>
              <a:t>谢谢老师和同学们的观看</a:t>
            </a:r>
            <a:endParaRPr lang="zh-CN" altLang="en-US" cap="all" dirty="0">
              <a:solidFill>
                <a:schemeClr val="bg1">
                  <a:lumMod val="50000"/>
                </a:schemeClr>
              </a:solidFill>
              <a:cs typeface="Arial" panose="020B0604020202020204" pitchFamily="34" charset="0"/>
            </a:endParaRPr>
          </a:p>
        </p:txBody>
      </p:sp>
      <p:sp>
        <p:nvSpPr>
          <p:cNvPr id="32" name="矩形 259"/>
          <p:cNvSpPr>
            <a:spLocks noChangeArrowheads="1"/>
          </p:cNvSpPr>
          <p:nvPr/>
        </p:nvSpPr>
        <p:spPr bwMode="auto">
          <a:xfrm>
            <a:off x="4860414" y="1216372"/>
            <a:ext cx="302433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cap="all" dirty="0">
                <a:solidFill>
                  <a:schemeClr val="accent1"/>
                </a:solidFill>
                <a:latin typeface="Dotum" pitchFamily="34" charset="-127"/>
                <a:ea typeface="Dotum" pitchFamily="34" charset="-127"/>
                <a:cs typeface="Arial" panose="020B0604020202020204" pitchFamily="34" charset="0"/>
              </a:rPr>
              <a:t>2023</a:t>
            </a:r>
            <a:endParaRPr lang="zh-CN" altLang="en-US" sz="6000" b="1" cap="all" dirty="0">
              <a:solidFill>
                <a:schemeClr val="accent1"/>
              </a:solidFill>
              <a:latin typeface="Dotum" pitchFamily="34" charset="-127"/>
              <a:ea typeface="Dotum" pitchFamily="34" charset="-127"/>
              <a:cs typeface="Arial" panose="020B0604020202020204" pitchFamily="34" charset="0"/>
            </a:endParaRPr>
          </a:p>
        </p:txBody>
      </p:sp>
      <p:sp>
        <p:nvSpPr>
          <p:cNvPr id="8" name="矩形 7"/>
          <p:cNvSpPr/>
          <p:nvPr/>
        </p:nvSpPr>
        <p:spPr>
          <a:xfrm>
            <a:off x="0" y="4876006"/>
            <a:ext cx="9144000" cy="267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1000" fill="hold"/>
                                        <p:tgtEl>
                                          <p:spTgt spid="1026"/>
                                        </p:tgtEl>
                                        <p:attrNameLst>
                                          <p:attrName>ppt_x</p:attrName>
                                        </p:attrNameLst>
                                      </p:cBhvr>
                                      <p:tavLst>
                                        <p:tav tm="0">
                                          <p:val>
                                            <p:strVal val="0-#ppt_w/2"/>
                                          </p:val>
                                        </p:tav>
                                        <p:tav tm="100000">
                                          <p:val>
                                            <p:strVal val="#ppt_x"/>
                                          </p:val>
                                        </p:tav>
                                      </p:tavLst>
                                    </p:anim>
                                    <p:anim calcmode="lin" valueType="num">
                                      <p:cBhvr additive="base">
                                        <p:cTn id="15" dur="1000" fill="hold"/>
                                        <p:tgtEl>
                                          <p:spTgt spid="1026"/>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2"/>
                                        </p:tgtEl>
                                        <p:attrNameLst>
                                          <p:attrName>ppt_y</p:attrName>
                                        </p:attrNameLst>
                                      </p:cBhvr>
                                      <p:tavLst>
                                        <p:tav tm="0">
                                          <p:val>
                                            <p:strVal val="#ppt_y"/>
                                          </p:val>
                                        </p:tav>
                                        <p:tav tm="100000">
                                          <p:val>
                                            <p:strVal val="#ppt_y"/>
                                          </p:val>
                                        </p:tav>
                                      </p:tavLst>
                                    </p:anim>
                                    <p:anim calcmode="lin" valueType="num">
                                      <p:cBhvr>
                                        <p:cTn id="2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2"/>
                                        </p:tgtEl>
                                      </p:cBhvr>
                                    </p:animEffect>
                                  </p:childTnLst>
                                </p:cTn>
                              </p:par>
                            </p:childTnLst>
                          </p:cTn>
                        </p:par>
                        <p:par>
                          <p:cTn id="24" fill="hold">
                            <p:stCondLst>
                              <p:cond delay="16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2"/>
                                        </p:tgtEl>
                                      </p:cBhvr>
                                    </p:animEffect>
                                    <p:animScale>
                                      <p:cBhvr>
                                        <p:cTn id="27" dur="250" autoRev="1" fill="hold"/>
                                        <p:tgtEl>
                                          <p:spTgt spid="32"/>
                                        </p:tgtEl>
                                      </p:cBhvr>
                                      <p:by x="105000" y="105000"/>
                                    </p:animScale>
                                  </p:childTnLst>
                                </p:cTn>
                              </p:par>
                            </p:childTnLst>
                          </p:cTn>
                        </p:par>
                        <p:par>
                          <p:cTn id="28" fill="hold">
                            <p:stCondLst>
                              <p:cond delay="21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0"/>
                                        </p:tgtEl>
                                        <p:attrNameLst>
                                          <p:attrName>ppt_y</p:attrName>
                                        </p:attrNameLst>
                                      </p:cBhvr>
                                      <p:tavLst>
                                        <p:tav tm="0">
                                          <p:val>
                                            <p:strVal val="#ppt_y"/>
                                          </p:val>
                                        </p:tav>
                                        <p:tav tm="100000">
                                          <p:val>
                                            <p:strVal val="#ppt_y"/>
                                          </p:val>
                                        </p:tav>
                                      </p:tavLst>
                                    </p:anim>
                                    <p:anim calcmode="lin" valueType="num">
                                      <p:cBhvr>
                                        <p:cTn id="3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0"/>
                                        </p:tgtEl>
                                      </p:cBhvr>
                                    </p:animEffect>
                                  </p:childTnLst>
                                </p:cTn>
                              </p:par>
                            </p:childTnLst>
                          </p:cTn>
                        </p:par>
                        <p:par>
                          <p:cTn id="36" fill="hold">
                            <p:stCondLst>
                              <p:cond delay="34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30"/>
                                        </p:tgtEl>
                                      </p:cBhvr>
                                    </p:animEffect>
                                    <p:animScale>
                                      <p:cBhvr>
                                        <p:cTn id="39"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2" grpId="0"/>
      <p:bldP spid="32" grpId="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1979540" y="2067469"/>
            <a:ext cx="566738" cy="56554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defRPr/>
            </a:pPr>
            <a:endParaRPr lang="zh-CN" altLang="en-US"/>
          </a:p>
        </p:txBody>
      </p:sp>
      <p:sp>
        <p:nvSpPr>
          <p:cNvPr id="21" name="椭圆 20"/>
          <p:cNvSpPr/>
          <p:nvPr/>
        </p:nvSpPr>
        <p:spPr>
          <a:xfrm>
            <a:off x="3001663" y="2715649"/>
            <a:ext cx="283369" cy="283369"/>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defRPr/>
            </a:pPr>
            <a:endParaRPr lang="zh-CN" altLang="en-US" sz="2100" dirty="0">
              <a:latin typeface="Impact" panose="020B0806030902050204" pitchFamily="34" charset="0"/>
            </a:endParaRPr>
          </a:p>
        </p:txBody>
      </p:sp>
      <p:sp>
        <p:nvSpPr>
          <p:cNvPr id="22" name="椭圆 21"/>
          <p:cNvSpPr/>
          <p:nvPr/>
        </p:nvSpPr>
        <p:spPr>
          <a:xfrm>
            <a:off x="1403638" y="2959188"/>
            <a:ext cx="414338" cy="413147"/>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defRPr/>
            </a:pPr>
            <a:endParaRPr lang="zh-CN" altLang="en-US" sz="2100" dirty="0">
              <a:latin typeface="Impact" panose="020B0806030902050204" pitchFamily="34" charset="0"/>
            </a:endParaRPr>
          </a:p>
        </p:txBody>
      </p:sp>
      <p:sp>
        <p:nvSpPr>
          <p:cNvPr id="23" name="椭圆 22"/>
          <p:cNvSpPr/>
          <p:nvPr/>
        </p:nvSpPr>
        <p:spPr>
          <a:xfrm>
            <a:off x="2483186" y="1131368"/>
            <a:ext cx="518614" cy="518614"/>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defRPr/>
            </a:pPr>
            <a:endParaRPr lang="zh-CN" altLang="en-US" sz="2100" dirty="0">
              <a:latin typeface="Impact" panose="020B0806030902050204" pitchFamily="34" charset="0"/>
            </a:endParaRPr>
          </a:p>
        </p:txBody>
      </p:sp>
      <p:sp>
        <p:nvSpPr>
          <p:cNvPr id="25" name="TextBox 1210"/>
          <p:cNvSpPr/>
          <p:nvPr/>
        </p:nvSpPr>
        <p:spPr>
          <a:xfrm>
            <a:off x="3779520" y="411480"/>
            <a:ext cx="2971165" cy="31305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76" tIns="34289" rIns="68576" bIns="34289">
            <a:spAutoFit/>
          </a:bodyPr>
          <a:lstStyle/>
          <a:p>
            <a:pPr lvl="0"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研究的问题背景及研究现状</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文本框 11"/>
          <p:cNvSpPr txBox="1"/>
          <p:nvPr/>
        </p:nvSpPr>
        <p:spPr>
          <a:xfrm>
            <a:off x="3778885" y="843915"/>
            <a:ext cx="5025390" cy="9563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76" tIns="34289" rIns="68576" bIns="34289" rtlCol="0">
            <a:noAutofit/>
          </a:bodyPr>
          <a:lstStyle/>
          <a:p>
            <a:pPr>
              <a:lnSpc>
                <a:spcPts val="1500"/>
              </a:lnSpc>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问题背景</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现在随着全世界国家的工业化进程，那么避免不了的是各个国家的液体燃料消耗的增加，由于人们的生活需求，人口基数的不断增大，社会需要的工业产物也越发变多，导致了液态燃料的消耗增加；而目前据资料统计，美国使用液体燃料排放的</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CO2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是最多的，因此这也是我们研究世界液态燃料消耗产生的</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CO2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的背景情况。</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500"/>
              </a:lnSpc>
            </a:pP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500"/>
              </a:lnSpc>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现状</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：目前世界的液体燃料消耗的</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CO2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还在不断上升，导致了一系列的环境污染问题加剧，而地球上气温越来越高，是因为二氧化碳增多造成的。因为二氧化碳具有保温的作用，近100年，全球气温升高0.6℃，而随着时间的推移，亚马逊雨林将会消失，两极海洋的冰块也将全部融化。所有这些变化对野生动物而言无异于灭顶之灾</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TextBox 1210"/>
          <p:cNvSpPr/>
          <p:nvPr/>
        </p:nvSpPr>
        <p:spPr>
          <a:xfrm>
            <a:off x="3754120" y="2834640"/>
            <a:ext cx="5064760" cy="1416050"/>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76" tIns="34289" rIns="68576" bIns="34289">
            <a:noAutofit/>
          </a:bodyPr>
          <a:lstStyle/>
          <a:p>
            <a:pPr lvl="0" algn="l"/>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lvl="0" algn="l"/>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lvl="0"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数据集选取原因：</a:t>
            </a:r>
            <a:endParaRPr lang="zh-CN" altLang="en-US" sz="1200" dirty="0">
              <a:solidFill>
                <a:schemeClr val="tx1"/>
              </a:solidFill>
              <a:latin typeface="+mn-ea"/>
              <a:sym typeface="+mn-ea"/>
            </a:endParaRPr>
          </a:p>
          <a:p>
            <a:pPr lvl="0" algn="l"/>
            <a:endParaRPr lang="zh-CN" altLang="en-US" sz="1200" dirty="0">
              <a:solidFill>
                <a:schemeClr val="tx1"/>
              </a:solidFill>
              <a:latin typeface="+mn-ea"/>
              <a:sym typeface="+mn-ea"/>
            </a:endParaRPr>
          </a:p>
          <a:p>
            <a:pPr lvl="0" algn="l"/>
            <a:endParaRPr lang="zh-CN" altLang="en-US" sz="1200" b="1"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23"/>
          <p:cNvSpPr>
            <a:spLocks noChangeArrowheads="1"/>
          </p:cNvSpPr>
          <p:nvPr/>
        </p:nvSpPr>
        <p:spPr bwMode="auto">
          <a:xfrm>
            <a:off x="395144" y="411241"/>
            <a:ext cx="1875299" cy="1877435"/>
          </a:xfrm>
          <a:prstGeom prst="ellipse">
            <a:avLst/>
          </a:prstGeom>
          <a:blipFill dpi="0" rotWithShape="1">
            <a:blip r:embed="rId1" cstate="print"/>
            <a:srcRect/>
            <a:stretch>
              <a:fillRect/>
            </a:stretch>
          </a:blipFill>
          <a:ln w="9525">
            <a:noFill/>
            <a:bevel/>
          </a:ln>
        </p:spPr>
        <p:txBody>
          <a:bodyPr lIns="68576" tIns="34289" rIns="68576" bIns="34289"/>
          <a:lstStyle/>
          <a:p>
            <a:pPr eaLnBrk="1" hangingPunct="1"/>
            <a:endParaRPr lang="zh-CN" altLang="en-US"/>
          </a:p>
        </p:txBody>
      </p:sp>
      <p:sp>
        <p:nvSpPr>
          <p:cNvPr id="19" name="矩形 24"/>
          <p:cNvSpPr>
            <a:spLocks noChangeArrowheads="1"/>
          </p:cNvSpPr>
          <p:nvPr/>
        </p:nvSpPr>
        <p:spPr bwMode="auto">
          <a:xfrm>
            <a:off x="2554966" y="1649982"/>
            <a:ext cx="982119" cy="956132"/>
          </a:xfrm>
          <a:prstGeom prst="ellipse">
            <a:avLst/>
          </a:prstGeom>
          <a:blipFill dpi="0" rotWithShape="1">
            <a:blip r:embed="rId2" cstate="print"/>
            <a:srcRect/>
            <a:stretch>
              <a:fillRect/>
            </a:stretch>
          </a:blipFill>
          <a:ln w="9525">
            <a:noFill/>
            <a:bevel/>
          </a:ln>
        </p:spPr>
        <p:txBody>
          <a:bodyPr lIns="68576" tIns="34289" rIns="68576" bIns="34289"/>
          <a:lstStyle/>
          <a:p>
            <a:pPr eaLnBrk="1" hangingPunct="1"/>
            <a:endParaRPr lang="zh-CN" altLang="en-US"/>
          </a:p>
        </p:txBody>
      </p:sp>
      <p:sp>
        <p:nvSpPr>
          <p:cNvPr id="24" name="矩形 25"/>
          <p:cNvSpPr>
            <a:spLocks noChangeArrowheads="1"/>
          </p:cNvSpPr>
          <p:nvPr/>
        </p:nvSpPr>
        <p:spPr bwMode="auto">
          <a:xfrm>
            <a:off x="1835307" y="2644229"/>
            <a:ext cx="1198968" cy="1221899"/>
          </a:xfrm>
          <a:prstGeom prst="ellipse">
            <a:avLst/>
          </a:prstGeom>
          <a:blipFill dpi="0" rotWithShape="1">
            <a:blip r:embed="rId3" cstate="print"/>
            <a:srcRect/>
            <a:stretch>
              <a:fillRect/>
            </a:stretch>
          </a:blipFill>
          <a:ln w="9525">
            <a:noFill/>
            <a:bevel/>
          </a:ln>
        </p:spPr>
        <p:txBody>
          <a:bodyPr lIns="68576" tIns="34289" rIns="68576" bIns="34289"/>
          <a:lstStyle/>
          <a:p>
            <a:pPr eaLnBrk="1" hangingPunct="1"/>
            <a:endParaRPr lang="zh-CN" altLang="en-US"/>
          </a:p>
        </p:txBody>
      </p:sp>
      <p:sp>
        <p:nvSpPr>
          <p:cNvPr id="2" name="文本框 1"/>
          <p:cNvSpPr txBox="1"/>
          <p:nvPr/>
        </p:nvSpPr>
        <p:spPr>
          <a:xfrm>
            <a:off x="3794125" y="3426460"/>
            <a:ext cx="5157470" cy="1717040"/>
          </a:xfrm>
          <a:prstGeom prst="rect">
            <a:avLst/>
          </a:prstGeom>
          <a:noFill/>
        </p:spPr>
        <p:txBody>
          <a:bodyPr wrap="square" rtlCol="0" anchor="t">
            <a:noAutofit/>
          </a:bodyPr>
          <a:p>
            <a:r>
              <a:rPr lang="zh-CN" altLang="en-US" sz="1200">
                <a:latin typeface="微软雅黑" panose="020B0503020204020204" pitchFamily="34" charset="-122"/>
                <a:ea typeface="微软雅黑" panose="020B0503020204020204" pitchFamily="34" charset="-122"/>
              </a:rPr>
              <a:t>二氧化碳排放量增多给人类带来一系列的问题，如二氧化碳增多等问题将导致全球气温在不断上升，产生全球温室效应，最终会导致北极冰封许久地冰层逐渐融化，海平面上升形成海底城市；如随着二氧化碳不断地提升，全球变暖而导致了海洋气候变化无常，从而导致许多自然性灾难地发生，而这一切导致的结果是出自人类之手，伴随着科技的进步，我们不能抛弃森林绿化，我们应该爱护它们，因为它们能够帮我们降低二氧化碳，我们应该更团结的去爱护自己的地球，节约能源，保护森林，这样才能不断地缓解二氧化碳所带来得严重后果。</a:t>
            </a:r>
            <a:endParaRPr lang="zh-CN" altLang="en-US" sz="1200">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anim calcmode="lin" valueType="num">
                                      <p:cBhvr>
                                        <p:cTn id="10" dur="500" fill="hold"/>
                                        <p:tgtEl>
                                          <p:spTgt spid="18"/>
                                        </p:tgtEl>
                                        <p:attrNameLst>
                                          <p:attrName>ppt_x</p:attrName>
                                        </p:attrNameLst>
                                      </p:cBhvr>
                                      <p:tavLst>
                                        <p:tav tm="0">
                                          <p:val>
                                            <p:fltVal val="0.5"/>
                                          </p:val>
                                        </p:tav>
                                        <p:tav tm="100000">
                                          <p:val>
                                            <p:strVal val="#ppt_x"/>
                                          </p:val>
                                        </p:tav>
                                      </p:tavLst>
                                    </p:anim>
                                    <p:anim calcmode="lin" valueType="num">
                                      <p:cBhvr>
                                        <p:cTn id="11" dur="500" fill="hold"/>
                                        <p:tgtEl>
                                          <p:spTgt spid="1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anim calcmode="lin" valueType="num">
                                      <p:cBhvr>
                                        <p:cTn id="17" dur="500" fill="hold"/>
                                        <p:tgtEl>
                                          <p:spTgt spid="19"/>
                                        </p:tgtEl>
                                        <p:attrNameLst>
                                          <p:attrName>ppt_x</p:attrName>
                                        </p:attrNameLst>
                                      </p:cBhvr>
                                      <p:tavLst>
                                        <p:tav tm="0">
                                          <p:val>
                                            <p:fltVal val="0.5"/>
                                          </p:val>
                                        </p:tav>
                                        <p:tav tm="100000">
                                          <p:val>
                                            <p:strVal val="#ppt_x"/>
                                          </p:val>
                                        </p:tav>
                                      </p:tavLst>
                                    </p:anim>
                                    <p:anim calcmode="lin" valueType="num">
                                      <p:cBhvr>
                                        <p:cTn id="18" dur="500" fill="hold"/>
                                        <p:tgtEl>
                                          <p:spTgt spid="1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anim calcmode="lin" valueType="num">
                                      <p:cBhvr>
                                        <p:cTn id="24" dur="500" fill="hold"/>
                                        <p:tgtEl>
                                          <p:spTgt spid="24"/>
                                        </p:tgtEl>
                                        <p:attrNameLst>
                                          <p:attrName>ppt_x</p:attrName>
                                        </p:attrNameLst>
                                      </p:cBhvr>
                                      <p:tavLst>
                                        <p:tav tm="0">
                                          <p:val>
                                            <p:fltVal val="0.5"/>
                                          </p:val>
                                        </p:tav>
                                        <p:tav tm="100000">
                                          <p:val>
                                            <p:strVal val="#ppt_x"/>
                                          </p:val>
                                        </p:tav>
                                      </p:tavLst>
                                    </p:anim>
                                    <p:anim calcmode="lin" valueType="num">
                                      <p:cBhvr>
                                        <p:cTn id="25" dur="500" fill="hold"/>
                                        <p:tgtEl>
                                          <p:spTgt spid="24"/>
                                        </p:tgtEl>
                                        <p:attrNameLst>
                                          <p:attrName>ppt_y</p:attrName>
                                        </p:attrNameLst>
                                      </p:cBhvr>
                                      <p:tavLst>
                                        <p:tav tm="0">
                                          <p:val>
                                            <p:fltVal val="0.5"/>
                                          </p:val>
                                        </p:tav>
                                        <p:tav tm="100000">
                                          <p:val>
                                            <p:strVal val="#ppt_y"/>
                                          </p:val>
                                        </p:tav>
                                      </p:tavLst>
                                    </p:anim>
                                  </p:childTnLst>
                                </p:cTn>
                              </p:par>
                            </p:childTnLst>
                          </p:cTn>
                        </p:par>
                        <p:par>
                          <p:cTn id="26" fill="hold">
                            <p:stCondLst>
                              <p:cond delay="500"/>
                            </p:stCondLst>
                            <p:childTnLst>
                              <p:par>
                                <p:cTn id="27" presetID="53" presetClass="entr" presetSubtype="52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fltVal val="0.5"/>
                                          </p:val>
                                        </p:tav>
                                        <p:tav tm="100000">
                                          <p:val>
                                            <p:strVal val="#ppt_x"/>
                                          </p:val>
                                        </p:tav>
                                      </p:tavLst>
                                    </p:anim>
                                    <p:anim calcmode="lin" valueType="num">
                                      <p:cBhvr>
                                        <p:cTn id="33" dur="500" fill="hold"/>
                                        <p:tgtEl>
                                          <p:spTgt spid="20"/>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anim calcmode="lin" valueType="num">
                                      <p:cBhvr>
                                        <p:cTn id="39" dur="500" fill="hold"/>
                                        <p:tgtEl>
                                          <p:spTgt spid="23"/>
                                        </p:tgtEl>
                                        <p:attrNameLst>
                                          <p:attrName>ppt_x</p:attrName>
                                        </p:attrNameLst>
                                      </p:cBhvr>
                                      <p:tavLst>
                                        <p:tav tm="0">
                                          <p:val>
                                            <p:fltVal val="0.5"/>
                                          </p:val>
                                        </p:tav>
                                        <p:tav tm="100000">
                                          <p:val>
                                            <p:strVal val="#ppt_x"/>
                                          </p:val>
                                        </p:tav>
                                      </p:tavLst>
                                    </p:anim>
                                    <p:anim calcmode="lin" valueType="num">
                                      <p:cBhvr>
                                        <p:cTn id="40" dur="500" fill="hold"/>
                                        <p:tgtEl>
                                          <p:spTgt spid="23"/>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anim calcmode="lin" valueType="num">
                                      <p:cBhvr>
                                        <p:cTn id="46" dur="500" fill="hold"/>
                                        <p:tgtEl>
                                          <p:spTgt spid="22"/>
                                        </p:tgtEl>
                                        <p:attrNameLst>
                                          <p:attrName>ppt_x</p:attrName>
                                        </p:attrNameLst>
                                      </p:cBhvr>
                                      <p:tavLst>
                                        <p:tav tm="0">
                                          <p:val>
                                            <p:fltVal val="0.5"/>
                                          </p:val>
                                        </p:tav>
                                        <p:tav tm="100000">
                                          <p:val>
                                            <p:strVal val="#ppt_x"/>
                                          </p:val>
                                        </p:tav>
                                      </p:tavLst>
                                    </p:anim>
                                    <p:anim calcmode="lin" valueType="num">
                                      <p:cBhvr>
                                        <p:cTn id="47" dur="500" fill="hold"/>
                                        <p:tgtEl>
                                          <p:spTgt spid="22"/>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fltVal val="0.5"/>
                                          </p:val>
                                        </p:tav>
                                        <p:tav tm="100000">
                                          <p:val>
                                            <p:strVal val="#ppt_x"/>
                                          </p:val>
                                        </p:tav>
                                      </p:tavLst>
                                    </p:anim>
                                    <p:anim calcmode="lin" valueType="num">
                                      <p:cBhvr>
                                        <p:cTn id="54" dur="500" fill="hold"/>
                                        <p:tgtEl>
                                          <p:spTgt spid="21"/>
                                        </p:tgtEl>
                                        <p:attrNameLst>
                                          <p:attrName>ppt_y</p:attrName>
                                        </p:attrNameLst>
                                      </p:cBhvr>
                                      <p:tavLst>
                                        <p:tav tm="0">
                                          <p:val>
                                            <p:fltVal val="0.5"/>
                                          </p:val>
                                        </p:tav>
                                        <p:tav tm="100000">
                                          <p:val>
                                            <p:strVal val="#ppt_y"/>
                                          </p:val>
                                        </p:tav>
                                      </p:tavLst>
                                    </p:anim>
                                  </p:childTnLst>
                                </p:cTn>
                              </p:par>
                            </p:childTnLst>
                          </p:cTn>
                        </p:par>
                        <p:par>
                          <p:cTn id="55" fill="hold">
                            <p:stCondLst>
                              <p:cond delay="1000"/>
                            </p:stCondLst>
                            <p:childTnLst>
                              <p:par>
                                <p:cTn id="56" presetID="53" presetClass="entr" presetSubtype="528"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anim calcmode="lin" valueType="num">
                                      <p:cBhvr>
                                        <p:cTn id="61" dur="500" fill="hold"/>
                                        <p:tgtEl>
                                          <p:spTgt spid="25"/>
                                        </p:tgtEl>
                                        <p:attrNameLst>
                                          <p:attrName>ppt_x</p:attrName>
                                        </p:attrNameLst>
                                      </p:cBhvr>
                                      <p:tavLst>
                                        <p:tav tm="0">
                                          <p:val>
                                            <p:fltVal val="0.5"/>
                                          </p:val>
                                        </p:tav>
                                        <p:tav tm="100000">
                                          <p:val>
                                            <p:strVal val="#ppt_x"/>
                                          </p:val>
                                        </p:tav>
                                      </p:tavLst>
                                    </p:anim>
                                    <p:anim calcmode="lin" valueType="num">
                                      <p:cBhvr>
                                        <p:cTn id="62" dur="500" fill="hold"/>
                                        <p:tgtEl>
                                          <p:spTgt spid="25"/>
                                        </p:tgtEl>
                                        <p:attrNameLst>
                                          <p:attrName>ppt_y</p:attrName>
                                        </p:attrNameLst>
                                      </p:cBhvr>
                                      <p:tavLst>
                                        <p:tav tm="0">
                                          <p:val>
                                            <p:fltVal val="0.5"/>
                                          </p:val>
                                        </p:tav>
                                        <p:tav tm="100000">
                                          <p:val>
                                            <p:strVal val="#ppt_y"/>
                                          </p:val>
                                        </p:tav>
                                      </p:tavLst>
                                    </p:anim>
                                  </p:childTnLst>
                                </p:cTn>
                              </p:par>
                            </p:childTnLst>
                          </p:cTn>
                        </p:par>
                        <p:par>
                          <p:cTn id="63" fill="hold">
                            <p:stCondLst>
                              <p:cond delay="1500"/>
                            </p:stCondLst>
                            <p:childTnLst>
                              <p:par>
                                <p:cTn id="64" presetID="53" presetClass="entr" presetSubtype="52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anim calcmode="lin" valueType="num">
                                      <p:cBhvr>
                                        <p:cTn id="69" dur="500" fill="hold"/>
                                        <p:tgtEl>
                                          <p:spTgt spid="12"/>
                                        </p:tgtEl>
                                        <p:attrNameLst>
                                          <p:attrName>ppt_x</p:attrName>
                                        </p:attrNameLst>
                                      </p:cBhvr>
                                      <p:tavLst>
                                        <p:tav tm="0">
                                          <p:val>
                                            <p:fltVal val="0.5"/>
                                          </p:val>
                                        </p:tav>
                                        <p:tav tm="100000">
                                          <p:val>
                                            <p:strVal val="#ppt_x"/>
                                          </p:val>
                                        </p:tav>
                                      </p:tavLst>
                                    </p:anim>
                                    <p:anim calcmode="lin" valueType="num">
                                      <p:cBhvr>
                                        <p:cTn id="70" dur="500" fill="hold"/>
                                        <p:tgtEl>
                                          <p:spTgt spid="12"/>
                                        </p:tgtEl>
                                        <p:attrNameLst>
                                          <p:attrName>ppt_y</p:attrName>
                                        </p:attrNameLst>
                                      </p:cBhvr>
                                      <p:tavLst>
                                        <p:tav tm="0">
                                          <p:val>
                                            <p:fltVal val="0.5"/>
                                          </p:val>
                                        </p:tav>
                                        <p:tav tm="100000">
                                          <p:val>
                                            <p:strVal val="#ppt_y"/>
                                          </p:val>
                                        </p:tav>
                                      </p:tavLst>
                                    </p:anim>
                                  </p:childTnLst>
                                </p:cTn>
                              </p:par>
                            </p:childTnLst>
                          </p:cTn>
                        </p:par>
                        <p:par>
                          <p:cTn id="71" fill="hold">
                            <p:stCondLst>
                              <p:cond delay="2000"/>
                            </p:stCondLst>
                            <p:childTnLst>
                              <p:par>
                                <p:cTn id="72" presetID="53" presetClass="entr" presetSubtype="528"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fltVal val="0"/>
                                          </p:val>
                                        </p:tav>
                                        <p:tav tm="100000">
                                          <p:val>
                                            <p:strVal val="#ppt_w"/>
                                          </p:val>
                                        </p:tav>
                                      </p:tavLst>
                                    </p:anim>
                                    <p:anim calcmode="lin" valueType="num">
                                      <p:cBhvr>
                                        <p:cTn id="75" dur="500" fill="hold"/>
                                        <p:tgtEl>
                                          <p:spTgt spid="8"/>
                                        </p:tgtEl>
                                        <p:attrNameLst>
                                          <p:attrName>ppt_h</p:attrName>
                                        </p:attrNameLst>
                                      </p:cBhvr>
                                      <p:tavLst>
                                        <p:tav tm="0">
                                          <p:val>
                                            <p:fltVal val="0"/>
                                          </p:val>
                                        </p:tav>
                                        <p:tav tm="100000">
                                          <p:val>
                                            <p:strVal val="#ppt_h"/>
                                          </p:val>
                                        </p:tav>
                                      </p:tavLst>
                                    </p:anim>
                                    <p:animEffect transition="in" filter="fade">
                                      <p:cBhvr>
                                        <p:cTn id="76" dur="500"/>
                                        <p:tgtEl>
                                          <p:spTgt spid="8"/>
                                        </p:tgtEl>
                                      </p:cBhvr>
                                    </p:animEffect>
                                    <p:anim calcmode="lin" valueType="num">
                                      <p:cBhvr>
                                        <p:cTn id="77" dur="500" fill="hold"/>
                                        <p:tgtEl>
                                          <p:spTgt spid="8"/>
                                        </p:tgtEl>
                                        <p:attrNameLst>
                                          <p:attrName>ppt_x</p:attrName>
                                        </p:attrNameLst>
                                      </p:cBhvr>
                                      <p:tavLst>
                                        <p:tav tm="0">
                                          <p:val>
                                            <p:fltVal val="0.5"/>
                                          </p:val>
                                        </p:tav>
                                        <p:tav tm="100000">
                                          <p:val>
                                            <p:strVal val="#ppt_x"/>
                                          </p:val>
                                        </p:tav>
                                      </p:tavLst>
                                    </p:anim>
                                    <p:anim calcmode="lin" valueType="num">
                                      <p:cBhvr>
                                        <p:cTn id="78"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5" grpId="0"/>
      <p:bldP spid="12" grpId="0"/>
      <p:bldP spid="8" grpId="0"/>
      <p:bldP spid="18" grpId="0" bldLvl="0" animBg="1"/>
      <p:bldP spid="19" grpId="0" bldLvl="0" animBg="1"/>
      <p:bldP spid="2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30601215418"/>
          <p:cNvPicPr>
            <a:picLocks noChangeAspect="1"/>
          </p:cNvPicPr>
          <p:nvPr/>
        </p:nvPicPr>
        <p:blipFill>
          <a:blip r:embed="rId1"/>
          <a:stretch>
            <a:fillRect/>
          </a:stretch>
        </p:blipFill>
        <p:spPr>
          <a:xfrm>
            <a:off x="1263650" y="627380"/>
            <a:ext cx="6616700" cy="4367530"/>
          </a:xfrm>
          <a:prstGeom prst="rect">
            <a:avLst/>
          </a:prstGeom>
        </p:spPr>
      </p:pic>
      <p:sp>
        <p:nvSpPr>
          <p:cNvPr id="3" name="文本框 2"/>
          <p:cNvSpPr txBox="1"/>
          <p:nvPr/>
        </p:nvSpPr>
        <p:spPr>
          <a:xfrm>
            <a:off x="531495" y="158115"/>
            <a:ext cx="3712845" cy="541655"/>
          </a:xfrm>
          <a:prstGeom prst="rect">
            <a:avLst/>
          </a:prstGeom>
          <a:noFill/>
        </p:spPr>
        <p:txBody>
          <a:bodyPr wrap="square" rtlCol="0">
            <a:noAutofit/>
          </a:bodyPr>
          <a:p>
            <a:r>
              <a:rPr lang="zh-CN" altLang="en-US" sz="2400">
                <a:solidFill>
                  <a:schemeClr val="accent1"/>
                </a:solidFill>
                <a:effectLst>
                  <a:outerShdw blurRad="38100" dist="25400" dir="5400000" algn="ctr" rotWithShape="0">
                    <a:srgbClr val="6E747A">
                      <a:alpha val="43000"/>
                    </a:srgbClr>
                  </a:outerShdw>
                </a:effectLst>
              </a:rPr>
              <a:t>减少二氧化的主要措施：</a:t>
            </a:r>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539115" y="843280"/>
            <a:ext cx="7918450" cy="4999355"/>
          </a:xfrm>
          <a:prstGeom prst="rect">
            <a:avLst/>
          </a:prstGeom>
          <a:noFill/>
        </p:spPr>
        <p:txBody>
          <a:bodyPr wrap="square" rtlCol="0">
            <a:noAutofit/>
          </a:bodyPr>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伴随着科技工业不断地发展，全球二氧化碳排放量也在逐渐地增加，2018年全球二氧化碳排放量大</a:t>
            </a:r>
            <a:r>
              <a:rPr lang="zh-CN" altLang="en-US" sz="1800" b="1">
                <a:solidFill>
                  <a:schemeClr val="accent1"/>
                </a:solidFill>
              </a:rPr>
              <a:t>340.5亿吨</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，较2017年增加了</a:t>
            </a:r>
            <a:r>
              <a:rPr lang="zh-CN" altLang="en-US" sz="1800" b="1">
                <a:solidFill>
                  <a:schemeClr val="accent1"/>
                </a:solidFill>
              </a:rPr>
              <a:t>6.17亿吨</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，同比增长</a:t>
            </a:r>
            <a:r>
              <a:rPr lang="zh-CN" altLang="en-US" sz="1800" b="1">
                <a:solidFill>
                  <a:schemeClr val="accent1"/>
                </a:solidFill>
              </a:rPr>
              <a:t>1.85%</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，近年来各国越来越重视二氧化碳排放问题，使全球二氧化碳排放量大幅减少，2020年全球二氧化碳排放量为</a:t>
            </a:r>
            <a:r>
              <a:rPr lang="zh-CN" altLang="en-US" sz="1800" b="1">
                <a:solidFill>
                  <a:schemeClr val="accent1"/>
                </a:solidFill>
              </a:rPr>
              <a:t>319.8亿吨</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，较2019年减少了</a:t>
            </a:r>
            <a:r>
              <a:rPr lang="zh-CN" altLang="en-US" sz="1800" b="1">
                <a:solidFill>
                  <a:schemeClr val="accent1"/>
                </a:solidFill>
              </a:rPr>
              <a:t>20.56亿吨</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，同比减少</a:t>
            </a:r>
            <a:r>
              <a:rPr lang="zh-CN" altLang="en-US" sz="1800" b="1">
                <a:solidFill>
                  <a:schemeClr val="accent1"/>
                </a:solidFill>
              </a:rPr>
              <a:t>6.04%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en-US" altLang="zh-CN"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16</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年中国二氧化碳排放量为</a:t>
            </a:r>
            <a:r>
              <a:rPr lang="zh-CN" altLang="en-US" sz="1800" b="1">
                <a:solidFill>
                  <a:schemeClr val="accent1"/>
                </a:solidFill>
                <a:sym typeface="+mn-ea"/>
              </a:rPr>
              <a:t>9893.038</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百万吨，全球排名第一；美国二氧化碳排放量为</a:t>
            </a:r>
            <a:r>
              <a:rPr lang="zh-CN" altLang="en-US" sz="1800" b="1">
                <a:solidFill>
                  <a:schemeClr val="accent1"/>
                </a:solidFill>
                <a:sym typeface="+mn-ea"/>
              </a:rPr>
              <a:t>5006.302</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百万吨，全球排名第二；印度二氧化碳排放量为</a:t>
            </a:r>
            <a:r>
              <a:rPr lang="zh-CN" altLang="en-US" sz="1800" b="1">
                <a:solidFill>
                  <a:schemeClr val="accent1"/>
                </a:solidFill>
                <a:sym typeface="+mn-ea"/>
              </a:rPr>
              <a:t>2407.672</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百万吨，全球排名第三。（而其中由液体燃料消耗的</a:t>
            </a:r>
            <a:r>
              <a:rPr lang="en-US" altLang="zh-CN"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CO2</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排放量来说美国却居于第一，中国第二，印度</a:t>
            </a:r>
            <a:r>
              <a:rPr lang="zh-CN" altLang="en-US" sz="160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次之。）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39115" y="267335"/>
            <a:ext cx="4419600" cy="44323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zh-CN" altLang="en-US">
                <a:ln w="22225">
                  <a:solidFill>
                    <a:schemeClr val="accent2"/>
                  </a:solidFill>
                  <a:prstDash val="solid"/>
                </a:ln>
                <a:solidFill>
                  <a:schemeClr val="accent2">
                    <a:lumMod val="40000"/>
                    <a:lumOff val="60000"/>
                  </a:schemeClr>
                </a:solidFill>
                <a:effectLst/>
              </a:rPr>
              <a:t>全球</a:t>
            </a:r>
            <a:r>
              <a:rPr lang="zh-CN" altLang="en-US">
                <a:solidFill>
                  <a:schemeClr val="accent1"/>
                </a:solidFill>
                <a:effectLst>
                  <a:outerShdw blurRad="38100" dist="25400" dir="5400000" algn="ctr" rotWithShape="0">
                    <a:srgbClr val="6E747A">
                      <a:alpha val="43000"/>
                    </a:srgbClr>
                  </a:outerShdw>
                </a:effectLst>
              </a:rPr>
              <a:t>液体燃料</a:t>
            </a:r>
            <a:r>
              <a:rPr lang="zh-CN" altLang="en-US">
                <a:solidFill>
                  <a:schemeClr val="accent1"/>
                </a:solidFill>
                <a:effectLst>
                  <a:outerShdw blurRad="38100" dist="25400" dir="5400000" algn="ctr" rotWithShape="0">
                    <a:srgbClr val="6E747A">
                      <a:alpha val="43000"/>
                    </a:srgbClr>
                  </a:outerShdw>
                </a:effectLst>
              </a:rPr>
              <a:t>消耗的二氧化碳排放量分析</a:t>
            </a:r>
            <a:endParaRPr lang="zh-CN" altLang="en-US">
              <a:solidFill>
                <a:schemeClr val="accent1"/>
              </a:solidFill>
              <a:effectLst>
                <a:outerShdw blurRad="38100" dist="25400" dir="5400000" algn="ctr" rotWithShape="0">
                  <a:srgbClr val="6E747A">
                    <a:alpha val="43000"/>
                  </a:srgbClr>
                </a:outerShdw>
              </a:effectLst>
            </a:endParaRPr>
          </a:p>
        </p:txBody>
      </p:sp>
      <p:pic>
        <p:nvPicPr>
          <p:cNvPr id="3" name="图片 2" descr="屏幕截图 2023-06-01 221336"/>
          <p:cNvPicPr>
            <a:picLocks noChangeAspect="1"/>
          </p:cNvPicPr>
          <p:nvPr/>
        </p:nvPicPr>
        <p:blipFill>
          <a:blip r:embed="rId1"/>
          <a:stretch>
            <a:fillRect/>
          </a:stretch>
        </p:blipFill>
        <p:spPr>
          <a:xfrm>
            <a:off x="713740" y="3234055"/>
            <a:ext cx="7569200" cy="19094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1129" y="2571751"/>
            <a:ext cx="9141743" cy="257093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2" name="任意多边形 21"/>
          <p:cNvSpPr/>
          <p:nvPr/>
        </p:nvSpPr>
        <p:spPr>
          <a:xfrm flipH="1">
            <a:off x="3496947" y="4154206"/>
            <a:ext cx="5645926" cy="98865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23" name="TextBox 11"/>
          <p:cNvSpPr txBox="1"/>
          <p:nvPr/>
        </p:nvSpPr>
        <p:spPr>
          <a:xfrm>
            <a:off x="4356262" y="1906205"/>
            <a:ext cx="4339590" cy="864870"/>
          </a:xfrm>
          <a:prstGeom prst="rect">
            <a:avLst/>
          </a:prstGeom>
          <a:noFill/>
        </p:spPr>
        <p:txBody>
          <a:bodyPr wrap="none" lIns="65023" tIns="32511" rIns="65023" bIns="32511" rtlCol="0">
            <a:spAutoFit/>
          </a:bodyPr>
          <a:lstStyle/>
          <a:p>
            <a:pPr marL="0" lvl="1"/>
            <a:r>
              <a:rPr lang="zh-CN" altLang="en-US" sz="1400" b="1" dirty="0">
                <a:solidFill>
                  <a:schemeClr val="accent2"/>
                </a:solidFill>
                <a:latin typeface="微软雅黑" panose="020B0503020204020204" pitchFamily="34" charset="-122"/>
                <a:ea typeface="微软雅黑" panose="020B0503020204020204" pitchFamily="34" charset="-122"/>
              </a:rPr>
              <a:t> </a:t>
            </a:r>
            <a:r>
              <a:rPr lang="zh-CN" altLang="en-US" sz="2000" b="1" dirty="0">
                <a:solidFill>
                  <a:schemeClr val="accent2"/>
                </a:solidFill>
                <a:latin typeface="微软雅黑" panose="020B0503020204020204" pitchFamily="34" charset="-122"/>
                <a:ea typeface="微软雅黑" panose="020B0503020204020204" pitchFamily="34" charset="-122"/>
              </a:rPr>
              <a:t>第二部分</a:t>
            </a:r>
            <a:endParaRPr lang="en-US" altLang="zh-CN" sz="2000" b="1" dirty="0">
              <a:solidFill>
                <a:schemeClr val="accent2"/>
              </a:solidFill>
              <a:latin typeface="微软雅黑" panose="020B0503020204020204" pitchFamily="34" charset="-122"/>
              <a:ea typeface="微软雅黑" panose="020B0503020204020204" pitchFamily="34" charset="-122"/>
            </a:endParaRPr>
          </a:p>
          <a:p>
            <a:pPr marL="0" lvl="1" algn="ctr"/>
            <a:r>
              <a:rPr lang="zh-CN" altLang="en-US" sz="3200" dirty="0">
                <a:solidFill>
                  <a:schemeClr val="tx1"/>
                </a:solidFill>
                <a:latin typeface="微软雅黑" panose="020B0503020204020204" pitchFamily="34" charset="-122"/>
                <a:ea typeface="微软雅黑" panose="020B0503020204020204" pitchFamily="34" charset="-122"/>
              </a:rPr>
              <a:t>数据预处理过程与方法</a:t>
            </a:r>
            <a:endParaRPr lang="zh-CN" altLang="en-US" sz="32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V="1">
            <a:off x="4221536" y="1808090"/>
            <a:ext cx="0" cy="142041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TextBox 13"/>
          <p:cNvSpPr txBox="1"/>
          <p:nvPr/>
        </p:nvSpPr>
        <p:spPr>
          <a:xfrm>
            <a:off x="2967752" y="2982336"/>
            <a:ext cx="902574" cy="24617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2" name="组合 25"/>
          <p:cNvGrpSpPr/>
          <p:nvPr/>
        </p:nvGrpSpPr>
        <p:grpSpPr>
          <a:xfrm>
            <a:off x="2820267" y="1781931"/>
            <a:ext cx="1050058" cy="105011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31" name="TextBox 13"/>
          <p:cNvSpPr txBox="1"/>
          <p:nvPr/>
        </p:nvSpPr>
        <p:spPr>
          <a:xfrm>
            <a:off x="2949519" y="1946841"/>
            <a:ext cx="902574" cy="769248"/>
          </a:xfrm>
          <a:prstGeom prst="rect">
            <a:avLst/>
          </a:prstGeom>
          <a:noFill/>
        </p:spPr>
        <p:txBody>
          <a:bodyPr wrap="square" lIns="0" tIns="0" rIns="0" bIns="0" rtlCol="0">
            <a:spAutoFit/>
          </a:bodyPr>
          <a:lstStyle/>
          <a:p>
            <a:r>
              <a:rPr lang="en-US" altLang="zh-CN" sz="5000" b="1" dirty="0">
                <a:solidFill>
                  <a:schemeClr val="accent1"/>
                </a:solidFill>
                <a:latin typeface="Arial" panose="020B0604020202020204" pitchFamily="34" charset="0"/>
                <a:ea typeface="+mj-ea"/>
                <a:cs typeface="Arial" panose="020B0604020202020204" pitchFamily="34" charset="0"/>
              </a:rPr>
              <a:t>02</a:t>
            </a:r>
            <a:endParaRPr lang="zh-CN" altLang="en-US" sz="500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5"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474" y="-51769"/>
            <a:ext cx="2236691" cy="2227541"/>
            <a:chOff x="4915686" y="1365210"/>
            <a:chExt cx="3794055" cy="3749610"/>
          </a:xfrm>
        </p:grpSpPr>
        <p:sp>
          <p:nvSpPr>
            <p:cNvPr id="7" name="空心弧 6"/>
            <p:cNvSpPr>
              <a:spLocks noChangeAspect="1"/>
            </p:cNvSpPr>
            <p:nvPr/>
          </p:nvSpPr>
          <p:spPr>
            <a:xfrm rot="9198756">
              <a:off x="5179436" y="1509805"/>
              <a:ext cx="3530305" cy="3530305"/>
            </a:xfrm>
            <a:prstGeom prst="blockArc">
              <a:avLst>
                <a:gd name="adj1" fmla="val 6741740"/>
                <a:gd name="adj2" fmla="val 1597257"/>
                <a:gd name="adj3" fmla="val 5428"/>
              </a:avLst>
            </a:prstGeom>
            <a:solidFill>
              <a:schemeClr val="accent5"/>
            </a:solidFill>
            <a:ln>
              <a:noFill/>
            </a:ln>
          </p:spPr>
          <p:txBody>
            <a:bodyPr vert="horz" wrap="square" lIns="43540" tIns="21770" rIns="43540" bIns="21770" numCol="1" anchor="t" anchorCtr="0" compatLnSpc="1"/>
            <a:lstStyle/>
            <a:p>
              <a:endParaRPr lang="zh-CN" altLang="en-US" sz="900" dirty="0">
                <a:solidFill>
                  <a:prstClr val="black"/>
                </a:solidFill>
                <a:latin typeface="Calibri" panose="020F0502020204030204"/>
                <a:ea typeface="宋体" panose="02010600030101010101" pitchFamily="2" charset="-122"/>
              </a:endParaRPr>
            </a:p>
          </p:txBody>
        </p:sp>
        <p:sp>
          <p:nvSpPr>
            <p:cNvPr id="8" name="空心弧 7"/>
            <p:cNvSpPr>
              <a:spLocks noChangeAspect="1"/>
            </p:cNvSpPr>
            <p:nvPr/>
          </p:nvSpPr>
          <p:spPr>
            <a:xfrm rot="14609616">
              <a:off x="4915687" y="1365209"/>
              <a:ext cx="3749610" cy="3749612"/>
            </a:xfrm>
            <a:prstGeom prst="blockArc">
              <a:avLst>
                <a:gd name="adj1" fmla="val 17674159"/>
                <a:gd name="adj2" fmla="val 1623635"/>
                <a:gd name="adj3" fmla="val 14268"/>
              </a:avLst>
            </a:prstGeom>
            <a:solidFill>
              <a:schemeClr val="accent5"/>
            </a:solidFill>
            <a:ln>
              <a:noFill/>
            </a:ln>
          </p:spPr>
          <p:txBody>
            <a:bodyPr vert="horz" wrap="square" lIns="68564" tIns="34282" rIns="68564" bIns="34282" numCol="1" anchor="t" anchorCtr="0" compatLnSpc="1"/>
            <a:lstStyle/>
            <a:p>
              <a:endParaRPr lang="zh-CN" altLang="en-US" sz="1400" dirty="0">
                <a:solidFill>
                  <a:prstClr val="black"/>
                </a:solidFill>
                <a:latin typeface="Calibri" panose="020F0502020204030204"/>
                <a:ea typeface="宋体" panose="02010600030101010101" pitchFamily="2" charset="-122"/>
              </a:endParaRPr>
            </a:p>
          </p:txBody>
        </p:sp>
        <p:sp>
          <p:nvSpPr>
            <p:cNvPr id="9" name="TextBox 240"/>
            <p:cNvSpPr txBox="1"/>
            <p:nvPr/>
          </p:nvSpPr>
          <p:spPr>
            <a:xfrm>
              <a:off x="5556990" y="2994203"/>
              <a:ext cx="2781170" cy="1786120"/>
            </a:xfrm>
            <a:prstGeom prst="rect">
              <a:avLst/>
            </a:prstGeom>
            <a:noFill/>
          </p:spPr>
          <p:txBody>
            <a:bodyPr wrap="none" rtlCol="0">
              <a:noAutofit/>
            </a:bodyPr>
            <a:lstStyle/>
            <a:p>
              <a:pPr algn="ctr">
                <a:defRPr/>
              </a:pPr>
              <a:r>
                <a:rPr lang="zh-CN" altLang="en-US" sz="2400"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rPr>
                <a:t>需要导入</a:t>
              </a:r>
              <a:r>
                <a:rPr lang="zh-CN" altLang="en-US" sz="2400"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rPr>
                <a:t>的库</a:t>
              </a:r>
              <a:endParaRPr lang="zh-CN" altLang="en-US" sz="2400"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4" name="TextBox 174"/>
          <p:cNvSpPr txBox="1"/>
          <p:nvPr/>
        </p:nvSpPr>
        <p:spPr>
          <a:xfrm>
            <a:off x="395548" y="2335999"/>
            <a:ext cx="1686715" cy="1598295"/>
          </a:xfrm>
          <a:prstGeom prst="rect">
            <a:avLst/>
          </a:prstGeom>
          <a:noFill/>
        </p:spPr>
        <p:txBody>
          <a:bodyPr wrap="square" lIns="91435" tIns="45717" rIns="91435" bIns="45717" rtlCol="0">
            <a:spAutoFit/>
          </a:bodyPr>
          <a:lstStyle/>
          <a:p>
            <a:pPr marL="171450" indent="-171450" algn="just">
              <a:buFont typeface="Arial" panose="020B0604020202020204" pitchFamily="34" charset="0"/>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这是我们数据分析所需要的库，里面导入了许多重要插件如</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pyecharts</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IPython.display</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jieba</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等等；</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174"/>
          <p:cNvSpPr txBox="1"/>
          <p:nvPr/>
        </p:nvSpPr>
        <p:spPr>
          <a:xfrm>
            <a:off x="2798641" y="3361187"/>
            <a:ext cx="1557391"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175"/>
          <p:cNvSpPr txBox="1"/>
          <p:nvPr/>
        </p:nvSpPr>
        <p:spPr>
          <a:xfrm>
            <a:off x="2795277"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174"/>
          <p:cNvSpPr txBox="1"/>
          <p:nvPr/>
        </p:nvSpPr>
        <p:spPr>
          <a:xfrm>
            <a:off x="4948401" y="3361187"/>
            <a:ext cx="1582064"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75"/>
          <p:cNvSpPr txBox="1"/>
          <p:nvPr/>
        </p:nvSpPr>
        <p:spPr>
          <a:xfrm>
            <a:off x="4945037"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174"/>
          <p:cNvSpPr txBox="1"/>
          <p:nvPr/>
        </p:nvSpPr>
        <p:spPr>
          <a:xfrm>
            <a:off x="6889439" y="3361187"/>
            <a:ext cx="1582064" cy="646325"/>
          </a:xfrm>
          <a:prstGeom prst="rect">
            <a:avLst/>
          </a:prstGeom>
          <a:noFill/>
        </p:spPr>
        <p:txBody>
          <a:bodyPr wrap="square" lIns="91435" tIns="45717" rIns="91435" bIns="45717" rtlCol="0">
            <a:spAutoFit/>
          </a:bodyPr>
          <a:lstStyle/>
          <a:p>
            <a:pPr algn="just"/>
            <a:r>
              <a:rPr lang="zh-CN" altLang="en-US" sz="900" dirty="0">
                <a:solidFill>
                  <a:schemeClr val="bg1">
                    <a:lumMod val="50000"/>
                  </a:schemeClr>
                </a:solidFill>
                <a:latin typeface="微软雅黑" panose="020B0503020204020204" pitchFamily="34" charset="-122"/>
                <a:ea typeface="微软雅黑" panose="020B0503020204020204" pitchFamily="34" charset="-122"/>
              </a:rPr>
              <a:t>点击输入简要文字内容，文字内容需要概括精炼，不用多余的文字修饰，言简意赅的说明分项内容。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175"/>
          <p:cNvSpPr txBox="1"/>
          <p:nvPr/>
        </p:nvSpPr>
        <p:spPr>
          <a:xfrm>
            <a:off x="6886076" y="3116533"/>
            <a:ext cx="1706125" cy="245547"/>
          </a:xfrm>
          <a:prstGeom prst="rect">
            <a:avLst/>
          </a:prstGeom>
          <a:noFill/>
        </p:spPr>
        <p:txBody>
          <a:bodyPr wrap="square" lIns="91435" tIns="45717" rIns="91435" bIns="45717" rtlCol="0">
            <a:spAutoFit/>
          </a:bodyPr>
          <a:lstStyle/>
          <a:p>
            <a:pPr fontAlgn="base">
              <a:spcBef>
                <a:spcPct val="0"/>
              </a:spcBef>
              <a:spcAft>
                <a:spcPct val="0"/>
              </a:spcAft>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单击此处添加标题</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2411730" y="213360"/>
            <a:ext cx="6530340" cy="47167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randombar(horizontal)">
                                      <p:cBhvr>
                                        <p:cTn id="31" dur="500"/>
                                        <p:tgtEl>
                                          <p:spTgt spid="26"/>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500922" y="4219468"/>
            <a:ext cx="3577515" cy="849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66" name="Freeform 191"/>
          <p:cNvSpPr>
            <a:spLocks noEditPoints="1"/>
          </p:cNvSpPr>
          <p:nvPr/>
        </p:nvSpPr>
        <p:spPr bwMode="auto">
          <a:xfrm>
            <a:off x="8244408" y="4385169"/>
            <a:ext cx="525553" cy="466273"/>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68575" tIns="34288" rIns="68575" bIns="34288" numCol="1" anchor="t" anchorCtr="0" compatLnSpc="1"/>
          <a:lstStyle/>
          <a:p>
            <a:endParaRPr lang="zh-CN" altLang="en-US"/>
          </a:p>
        </p:txBody>
      </p:sp>
      <p:sp>
        <p:nvSpPr>
          <p:cNvPr id="60" name="矩形 59"/>
          <p:cNvSpPr/>
          <p:nvPr/>
        </p:nvSpPr>
        <p:spPr>
          <a:xfrm>
            <a:off x="683568" y="195486"/>
            <a:ext cx="1847029" cy="7285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zh-CN" altLang="en-US"/>
          </a:p>
        </p:txBody>
      </p:sp>
      <p:sp>
        <p:nvSpPr>
          <p:cNvPr id="73" name="Freeform 163"/>
          <p:cNvSpPr>
            <a:spLocks noEditPoints="1"/>
          </p:cNvSpPr>
          <p:nvPr/>
        </p:nvSpPr>
        <p:spPr bwMode="auto">
          <a:xfrm>
            <a:off x="730864" y="429543"/>
            <a:ext cx="365477" cy="265437"/>
          </a:xfrm>
          <a:custGeom>
            <a:avLst/>
            <a:gdLst>
              <a:gd name="T0" fmla="*/ 23 w 111"/>
              <a:gd name="T1" fmla="*/ 21 h 81"/>
              <a:gd name="T2" fmla="*/ 23 w 111"/>
              <a:gd name="T3" fmla="*/ 11 h 81"/>
              <a:gd name="T4" fmla="*/ 51 w 111"/>
              <a:gd name="T5" fmla="*/ 11 h 81"/>
              <a:gd name="T6" fmla="*/ 51 w 111"/>
              <a:gd name="T7" fmla="*/ 20 h 81"/>
              <a:gd name="T8" fmla="*/ 59 w 111"/>
              <a:gd name="T9" fmla="*/ 26 h 81"/>
              <a:gd name="T10" fmla="*/ 68 w 111"/>
              <a:gd name="T11" fmla="*/ 0 h 81"/>
              <a:gd name="T12" fmla="*/ 68 w 111"/>
              <a:gd name="T13" fmla="*/ 0 h 81"/>
              <a:gd name="T14" fmla="*/ 88 w 111"/>
              <a:gd name="T15" fmla="*/ 26 h 81"/>
              <a:gd name="T16" fmla="*/ 111 w 111"/>
              <a:gd name="T17" fmla="*/ 23 h 81"/>
              <a:gd name="T18" fmla="*/ 90 w 111"/>
              <a:gd name="T19" fmla="*/ 39 h 81"/>
              <a:gd name="T20" fmla="*/ 111 w 111"/>
              <a:gd name="T21" fmla="*/ 37 h 81"/>
              <a:gd name="T22" fmla="*/ 84 w 111"/>
              <a:gd name="T23" fmla="*/ 49 h 81"/>
              <a:gd name="T24" fmla="*/ 68 w 111"/>
              <a:gd name="T25" fmla="*/ 46 h 81"/>
              <a:gd name="T26" fmla="*/ 109 w 111"/>
              <a:gd name="T27" fmla="*/ 48 h 81"/>
              <a:gd name="T28" fmla="*/ 68 w 111"/>
              <a:gd name="T29" fmla="*/ 62 h 81"/>
              <a:gd name="T30" fmla="*/ 31 w 111"/>
              <a:gd name="T31" fmla="*/ 75 h 81"/>
              <a:gd name="T32" fmla="*/ 2 w 111"/>
              <a:gd name="T33" fmla="*/ 62 h 81"/>
              <a:gd name="T34" fmla="*/ 50 w 111"/>
              <a:gd name="T35" fmla="*/ 54 h 81"/>
              <a:gd name="T36" fmla="*/ 59 w 111"/>
              <a:gd name="T37" fmla="*/ 54 h 81"/>
              <a:gd name="T38" fmla="*/ 49 w 111"/>
              <a:gd name="T39" fmla="*/ 43 h 81"/>
              <a:gd name="T40" fmla="*/ 45 w 111"/>
              <a:gd name="T41" fmla="*/ 44 h 81"/>
              <a:gd name="T42" fmla="*/ 35 w 111"/>
              <a:gd name="T43" fmla="*/ 41 h 81"/>
              <a:gd name="T44" fmla="*/ 22 w 111"/>
              <a:gd name="T45" fmla="*/ 44 h 81"/>
              <a:gd name="T46" fmla="*/ 12 w 111"/>
              <a:gd name="T47" fmla="*/ 43 h 81"/>
              <a:gd name="T48" fmla="*/ 0 w 111"/>
              <a:gd name="T49" fmla="*/ 42 h 81"/>
              <a:gd name="T50" fmla="*/ 18 w 111"/>
              <a:gd name="T51" fmla="*/ 36 h 81"/>
              <a:gd name="T52" fmla="*/ 23 w 111"/>
              <a:gd name="T53" fmla="*/ 27 h 81"/>
              <a:gd name="T54" fmla="*/ 0 w 111"/>
              <a:gd name="T55" fmla="*/ 28 h 81"/>
              <a:gd name="T56" fmla="*/ 46 w 111"/>
              <a:gd name="T57" fmla="*/ 23 h 81"/>
              <a:gd name="T58" fmla="*/ 29 w 111"/>
              <a:gd name="T59" fmla="*/ 20 h 81"/>
              <a:gd name="T60" fmla="*/ 76 w 111"/>
              <a:gd name="T61" fmla="*/ 32 h 81"/>
              <a:gd name="T62" fmla="*/ 68 w 111"/>
              <a:gd name="T63" fmla="*/ 41 h 81"/>
              <a:gd name="T64" fmla="*/ 76 w 111"/>
              <a:gd name="T65" fmla="*/ 32 h 81"/>
              <a:gd name="T66" fmla="*/ 51 w 111"/>
              <a:gd name="T67" fmla="*/ 30 h 81"/>
              <a:gd name="T68" fmla="*/ 51 w 111"/>
              <a:gd name="T69" fmla="*/ 37 h 81"/>
              <a:gd name="T70" fmla="*/ 59 w 111"/>
              <a:gd name="T71" fmla="*/ 40 h 81"/>
              <a:gd name="T72" fmla="*/ 46 w 111"/>
              <a:gd name="T73" fmla="*/ 29 h 81"/>
              <a:gd name="T74" fmla="*/ 29 w 111"/>
              <a:gd name="T75" fmla="*/ 36 h 81"/>
              <a:gd name="T76" fmla="*/ 41 w 111"/>
              <a:gd name="T77" fmla="*/ 36 h 81"/>
              <a:gd name="T78" fmla="*/ 46 w 111"/>
              <a:gd name="T79"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 h="81">
                <a:moveTo>
                  <a:pt x="0" y="28"/>
                </a:moveTo>
                <a:cubicBezTo>
                  <a:pt x="8" y="23"/>
                  <a:pt x="16" y="22"/>
                  <a:pt x="23" y="21"/>
                </a:cubicBezTo>
                <a:cubicBezTo>
                  <a:pt x="23" y="20"/>
                  <a:pt x="23" y="20"/>
                  <a:pt x="23" y="20"/>
                </a:cubicBezTo>
                <a:cubicBezTo>
                  <a:pt x="23" y="11"/>
                  <a:pt x="23" y="11"/>
                  <a:pt x="23" y="11"/>
                </a:cubicBezTo>
                <a:cubicBezTo>
                  <a:pt x="23" y="11"/>
                  <a:pt x="23" y="11"/>
                  <a:pt x="23" y="11"/>
                </a:cubicBezTo>
                <a:cubicBezTo>
                  <a:pt x="51" y="11"/>
                  <a:pt x="51" y="11"/>
                  <a:pt x="51" y="11"/>
                </a:cubicBezTo>
                <a:cubicBezTo>
                  <a:pt x="51" y="12"/>
                  <a:pt x="51" y="12"/>
                  <a:pt x="51" y="12"/>
                </a:cubicBezTo>
                <a:cubicBezTo>
                  <a:pt x="51" y="20"/>
                  <a:pt x="51" y="20"/>
                  <a:pt x="51" y="20"/>
                </a:cubicBezTo>
                <a:cubicBezTo>
                  <a:pt x="51" y="24"/>
                  <a:pt x="51" y="24"/>
                  <a:pt x="51" y="24"/>
                </a:cubicBezTo>
                <a:cubicBezTo>
                  <a:pt x="54" y="25"/>
                  <a:pt x="56" y="25"/>
                  <a:pt x="59" y="26"/>
                </a:cubicBezTo>
                <a:cubicBezTo>
                  <a:pt x="59" y="0"/>
                  <a:pt x="59" y="0"/>
                  <a:pt x="59" y="0"/>
                </a:cubicBezTo>
                <a:cubicBezTo>
                  <a:pt x="68" y="0"/>
                  <a:pt x="68" y="0"/>
                  <a:pt x="68" y="0"/>
                </a:cubicBezTo>
                <a:cubicBezTo>
                  <a:pt x="68" y="0"/>
                  <a:pt x="68" y="0"/>
                  <a:pt x="68" y="0"/>
                </a:cubicBezTo>
                <a:cubicBezTo>
                  <a:pt x="68" y="0"/>
                  <a:pt x="68" y="0"/>
                  <a:pt x="68" y="0"/>
                </a:cubicBezTo>
                <a:cubicBezTo>
                  <a:pt x="73" y="9"/>
                  <a:pt x="82" y="17"/>
                  <a:pt x="87" y="25"/>
                </a:cubicBezTo>
                <a:cubicBezTo>
                  <a:pt x="88" y="25"/>
                  <a:pt x="88" y="25"/>
                  <a:pt x="88" y="26"/>
                </a:cubicBezTo>
                <a:cubicBezTo>
                  <a:pt x="94" y="24"/>
                  <a:pt x="101" y="22"/>
                  <a:pt x="109" y="19"/>
                </a:cubicBezTo>
                <a:cubicBezTo>
                  <a:pt x="111" y="23"/>
                  <a:pt x="111" y="23"/>
                  <a:pt x="111" y="23"/>
                </a:cubicBezTo>
                <a:cubicBezTo>
                  <a:pt x="104" y="27"/>
                  <a:pt x="97" y="29"/>
                  <a:pt x="90" y="30"/>
                </a:cubicBezTo>
                <a:cubicBezTo>
                  <a:pt x="91" y="34"/>
                  <a:pt x="91" y="37"/>
                  <a:pt x="90" y="39"/>
                </a:cubicBezTo>
                <a:cubicBezTo>
                  <a:pt x="96" y="38"/>
                  <a:pt x="102" y="36"/>
                  <a:pt x="109" y="33"/>
                </a:cubicBezTo>
                <a:cubicBezTo>
                  <a:pt x="111" y="37"/>
                  <a:pt x="111" y="37"/>
                  <a:pt x="111" y="37"/>
                </a:cubicBezTo>
                <a:cubicBezTo>
                  <a:pt x="102" y="42"/>
                  <a:pt x="94" y="44"/>
                  <a:pt x="86" y="45"/>
                </a:cubicBezTo>
                <a:cubicBezTo>
                  <a:pt x="85" y="46"/>
                  <a:pt x="85" y="47"/>
                  <a:pt x="84" y="49"/>
                </a:cubicBezTo>
                <a:cubicBezTo>
                  <a:pt x="80" y="46"/>
                  <a:pt x="80" y="46"/>
                  <a:pt x="80" y="46"/>
                </a:cubicBezTo>
                <a:cubicBezTo>
                  <a:pt x="76" y="46"/>
                  <a:pt x="72" y="46"/>
                  <a:pt x="68" y="46"/>
                </a:cubicBezTo>
                <a:cubicBezTo>
                  <a:pt x="68" y="56"/>
                  <a:pt x="68" y="56"/>
                  <a:pt x="68" y="56"/>
                </a:cubicBezTo>
                <a:cubicBezTo>
                  <a:pt x="80" y="57"/>
                  <a:pt x="93" y="56"/>
                  <a:pt x="109" y="48"/>
                </a:cubicBezTo>
                <a:cubicBezTo>
                  <a:pt x="111" y="53"/>
                  <a:pt x="111" y="53"/>
                  <a:pt x="111" y="53"/>
                </a:cubicBezTo>
                <a:cubicBezTo>
                  <a:pt x="95" y="61"/>
                  <a:pt x="81" y="62"/>
                  <a:pt x="68" y="62"/>
                </a:cubicBezTo>
                <a:cubicBezTo>
                  <a:pt x="68" y="67"/>
                  <a:pt x="62" y="73"/>
                  <a:pt x="54" y="77"/>
                </a:cubicBezTo>
                <a:cubicBezTo>
                  <a:pt x="44" y="81"/>
                  <a:pt x="34" y="80"/>
                  <a:pt x="31" y="75"/>
                </a:cubicBezTo>
                <a:cubicBezTo>
                  <a:pt x="29" y="70"/>
                  <a:pt x="35" y="63"/>
                  <a:pt x="44" y="58"/>
                </a:cubicBezTo>
                <a:cubicBezTo>
                  <a:pt x="30" y="56"/>
                  <a:pt x="17" y="54"/>
                  <a:pt x="2" y="62"/>
                </a:cubicBezTo>
                <a:cubicBezTo>
                  <a:pt x="0" y="57"/>
                  <a:pt x="0" y="57"/>
                  <a:pt x="0" y="57"/>
                </a:cubicBezTo>
                <a:cubicBezTo>
                  <a:pt x="18" y="48"/>
                  <a:pt x="33" y="51"/>
                  <a:pt x="50" y="54"/>
                </a:cubicBezTo>
                <a:cubicBezTo>
                  <a:pt x="51" y="54"/>
                  <a:pt x="52" y="54"/>
                  <a:pt x="54" y="54"/>
                </a:cubicBezTo>
                <a:cubicBezTo>
                  <a:pt x="55" y="54"/>
                  <a:pt x="57" y="54"/>
                  <a:pt x="59" y="54"/>
                </a:cubicBezTo>
                <a:cubicBezTo>
                  <a:pt x="59" y="45"/>
                  <a:pt x="59" y="45"/>
                  <a:pt x="59" y="45"/>
                </a:cubicBezTo>
                <a:cubicBezTo>
                  <a:pt x="55" y="45"/>
                  <a:pt x="52" y="44"/>
                  <a:pt x="49" y="43"/>
                </a:cubicBezTo>
                <a:cubicBezTo>
                  <a:pt x="47" y="43"/>
                  <a:pt x="47" y="43"/>
                  <a:pt x="47" y="43"/>
                </a:cubicBezTo>
                <a:cubicBezTo>
                  <a:pt x="46" y="44"/>
                  <a:pt x="46" y="44"/>
                  <a:pt x="45" y="44"/>
                </a:cubicBezTo>
                <a:cubicBezTo>
                  <a:pt x="40" y="46"/>
                  <a:pt x="36" y="46"/>
                  <a:pt x="35" y="44"/>
                </a:cubicBezTo>
                <a:cubicBezTo>
                  <a:pt x="34" y="43"/>
                  <a:pt x="34" y="42"/>
                  <a:pt x="35" y="41"/>
                </a:cubicBezTo>
                <a:cubicBezTo>
                  <a:pt x="32" y="41"/>
                  <a:pt x="30" y="41"/>
                  <a:pt x="27" y="41"/>
                </a:cubicBezTo>
                <a:cubicBezTo>
                  <a:pt x="26" y="42"/>
                  <a:pt x="24" y="43"/>
                  <a:pt x="22" y="44"/>
                </a:cubicBezTo>
                <a:cubicBezTo>
                  <a:pt x="18" y="46"/>
                  <a:pt x="13" y="46"/>
                  <a:pt x="12" y="44"/>
                </a:cubicBezTo>
                <a:cubicBezTo>
                  <a:pt x="12" y="43"/>
                  <a:pt x="12" y="43"/>
                  <a:pt x="12" y="43"/>
                </a:cubicBezTo>
                <a:cubicBezTo>
                  <a:pt x="9" y="44"/>
                  <a:pt x="6" y="45"/>
                  <a:pt x="2" y="46"/>
                </a:cubicBezTo>
                <a:cubicBezTo>
                  <a:pt x="0" y="42"/>
                  <a:pt x="0" y="42"/>
                  <a:pt x="0" y="42"/>
                </a:cubicBezTo>
                <a:cubicBezTo>
                  <a:pt x="6" y="39"/>
                  <a:pt x="11" y="37"/>
                  <a:pt x="17" y="36"/>
                </a:cubicBezTo>
                <a:cubicBezTo>
                  <a:pt x="17" y="36"/>
                  <a:pt x="18" y="36"/>
                  <a:pt x="18" y="36"/>
                </a:cubicBezTo>
                <a:cubicBezTo>
                  <a:pt x="20" y="35"/>
                  <a:pt x="22" y="34"/>
                  <a:pt x="23" y="34"/>
                </a:cubicBezTo>
                <a:cubicBezTo>
                  <a:pt x="23" y="27"/>
                  <a:pt x="23" y="27"/>
                  <a:pt x="23" y="27"/>
                </a:cubicBezTo>
                <a:cubicBezTo>
                  <a:pt x="17" y="27"/>
                  <a:pt x="10" y="29"/>
                  <a:pt x="2" y="32"/>
                </a:cubicBezTo>
                <a:cubicBezTo>
                  <a:pt x="0" y="28"/>
                  <a:pt x="0" y="28"/>
                  <a:pt x="0" y="28"/>
                </a:cubicBezTo>
                <a:close/>
                <a:moveTo>
                  <a:pt x="29" y="21"/>
                </a:moveTo>
                <a:cubicBezTo>
                  <a:pt x="34" y="22"/>
                  <a:pt x="40" y="22"/>
                  <a:pt x="46" y="23"/>
                </a:cubicBezTo>
                <a:cubicBezTo>
                  <a:pt x="46" y="20"/>
                  <a:pt x="46" y="20"/>
                  <a:pt x="46" y="20"/>
                </a:cubicBezTo>
                <a:cubicBezTo>
                  <a:pt x="29" y="20"/>
                  <a:pt x="29" y="20"/>
                  <a:pt x="29" y="20"/>
                </a:cubicBezTo>
                <a:cubicBezTo>
                  <a:pt x="29" y="21"/>
                  <a:pt x="29" y="21"/>
                  <a:pt x="29" y="21"/>
                </a:cubicBezTo>
                <a:close/>
                <a:moveTo>
                  <a:pt x="76" y="32"/>
                </a:moveTo>
                <a:cubicBezTo>
                  <a:pt x="73" y="32"/>
                  <a:pt x="71" y="32"/>
                  <a:pt x="68" y="32"/>
                </a:cubicBezTo>
                <a:cubicBezTo>
                  <a:pt x="68" y="41"/>
                  <a:pt x="68" y="41"/>
                  <a:pt x="68" y="41"/>
                </a:cubicBezTo>
                <a:cubicBezTo>
                  <a:pt x="73" y="41"/>
                  <a:pt x="77" y="41"/>
                  <a:pt x="82" y="41"/>
                </a:cubicBezTo>
                <a:cubicBezTo>
                  <a:pt x="83" y="36"/>
                  <a:pt x="80" y="33"/>
                  <a:pt x="76" y="32"/>
                </a:cubicBezTo>
                <a:close/>
                <a:moveTo>
                  <a:pt x="59" y="31"/>
                </a:moveTo>
                <a:cubicBezTo>
                  <a:pt x="56" y="30"/>
                  <a:pt x="54" y="30"/>
                  <a:pt x="51" y="30"/>
                </a:cubicBezTo>
                <a:cubicBezTo>
                  <a:pt x="51" y="37"/>
                  <a:pt x="51" y="37"/>
                  <a:pt x="51" y="37"/>
                </a:cubicBezTo>
                <a:cubicBezTo>
                  <a:pt x="51" y="37"/>
                  <a:pt x="51" y="37"/>
                  <a:pt x="51" y="37"/>
                </a:cubicBezTo>
                <a:cubicBezTo>
                  <a:pt x="51" y="38"/>
                  <a:pt x="51" y="38"/>
                  <a:pt x="51" y="39"/>
                </a:cubicBezTo>
                <a:cubicBezTo>
                  <a:pt x="54" y="39"/>
                  <a:pt x="56" y="39"/>
                  <a:pt x="59" y="40"/>
                </a:cubicBezTo>
                <a:cubicBezTo>
                  <a:pt x="59" y="31"/>
                  <a:pt x="59" y="31"/>
                  <a:pt x="59" y="31"/>
                </a:cubicBezTo>
                <a:close/>
                <a:moveTo>
                  <a:pt x="46" y="29"/>
                </a:moveTo>
                <a:cubicBezTo>
                  <a:pt x="40" y="28"/>
                  <a:pt x="34" y="27"/>
                  <a:pt x="29" y="27"/>
                </a:cubicBezTo>
                <a:cubicBezTo>
                  <a:pt x="29" y="36"/>
                  <a:pt x="29" y="36"/>
                  <a:pt x="29" y="36"/>
                </a:cubicBezTo>
                <a:cubicBezTo>
                  <a:pt x="32" y="36"/>
                  <a:pt x="36" y="36"/>
                  <a:pt x="39" y="37"/>
                </a:cubicBezTo>
                <a:cubicBezTo>
                  <a:pt x="40" y="36"/>
                  <a:pt x="40" y="36"/>
                  <a:pt x="41" y="36"/>
                </a:cubicBezTo>
                <a:cubicBezTo>
                  <a:pt x="43" y="35"/>
                  <a:pt x="44" y="34"/>
                  <a:pt x="46" y="34"/>
                </a:cubicBezTo>
                <a:lnTo>
                  <a:pt x="46" y="29"/>
                </a:lnTo>
                <a:close/>
              </a:path>
            </a:pathLst>
          </a:custGeom>
          <a:solidFill>
            <a:schemeClr val="bg1"/>
          </a:solidFill>
          <a:ln>
            <a:noFill/>
          </a:ln>
        </p:spPr>
        <p:txBody>
          <a:bodyPr vert="horz" wrap="square" lIns="68575" tIns="34288" rIns="68575" bIns="34288" numCol="1" anchor="t" anchorCtr="0" compatLnSpc="1"/>
          <a:lstStyle/>
          <a:p>
            <a:endParaRPr lang="zh-CN" altLang="en-US" dirty="0"/>
          </a:p>
        </p:txBody>
      </p:sp>
      <p:sp>
        <p:nvSpPr>
          <p:cNvPr id="124" name="TextBox 24"/>
          <p:cNvSpPr txBox="1"/>
          <p:nvPr/>
        </p:nvSpPr>
        <p:spPr>
          <a:xfrm>
            <a:off x="1116692" y="429543"/>
            <a:ext cx="1556519" cy="311878"/>
          </a:xfrm>
          <a:prstGeom prst="rect">
            <a:avLst/>
          </a:prstGeom>
          <a:noFill/>
        </p:spPr>
        <p:txBody>
          <a:bodyPr wrap="square" lIns="65023" tIns="32511" rIns="65023" bIns="32511" rtlCol="0">
            <a:spAutoFit/>
          </a:bodyPr>
          <a:lstStyle/>
          <a:p>
            <a:r>
              <a:rPr lang="zh-CN" altLang="en-US" sz="1600" dirty="0">
                <a:solidFill>
                  <a:schemeClr val="bg1"/>
                </a:solidFill>
                <a:ea typeface="微软雅黑" panose="020B0503020204020204" pitchFamily="34" charset="-122"/>
              </a:rPr>
              <a:t>原始数据格式</a:t>
            </a:r>
            <a:endParaRPr lang="zh-CN" altLang="en-US" sz="1600" dirty="0">
              <a:solidFill>
                <a:schemeClr val="bg1"/>
              </a:solidFill>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83260" y="942975"/>
            <a:ext cx="6777355" cy="36277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1000" fill="hold"/>
                                        <p:tgtEl>
                                          <p:spTgt spid="61"/>
                                        </p:tgtEl>
                                        <p:attrNameLst>
                                          <p:attrName>ppt_w</p:attrName>
                                        </p:attrNameLst>
                                      </p:cBhvr>
                                      <p:tavLst>
                                        <p:tav tm="0">
                                          <p:val>
                                            <p:fltVal val="0"/>
                                          </p:val>
                                        </p:tav>
                                        <p:tav tm="100000">
                                          <p:val>
                                            <p:strVal val="#ppt_w"/>
                                          </p:val>
                                        </p:tav>
                                      </p:tavLst>
                                    </p:anim>
                                    <p:anim calcmode="lin" valueType="num">
                                      <p:cBhvr>
                                        <p:cTn id="14" dur="1000" fill="hold"/>
                                        <p:tgtEl>
                                          <p:spTgt spid="61"/>
                                        </p:tgtEl>
                                        <p:attrNameLst>
                                          <p:attrName>ppt_h</p:attrName>
                                        </p:attrNameLst>
                                      </p:cBhvr>
                                      <p:tavLst>
                                        <p:tav tm="0">
                                          <p:val>
                                            <p:fltVal val="0"/>
                                          </p:val>
                                        </p:tav>
                                        <p:tav tm="100000">
                                          <p:val>
                                            <p:strVal val="#ppt_h"/>
                                          </p:val>
                                        </p:tav>
                                      </p:tavLst>
                                    </p:anim>
                                    <p:anim calcmode="lin" valueType="num">
                                      <p:cBhvr>
                                        <p:cTn id="15"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1"/>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animEffect transition="in" filter="fade">
                                      <p:cBhvr>
                                        <p:cTn id="22" dur="500"/>
                                        <p:tgtEl>
                                          <p:spTgt spid="73"/>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additive="base">
                                        <p:cTn id="25" dur="500"/>
                                        <p:tgtEl>
                                          <p:spTgt spid="124"/>
                                        </p:tgtEl>
                                        <p:attrNameLst>
                                          <p:attrName>ppt_y</p:attrName>
                                        </p:attrNameLst>
                                      </p:cBhvr>
                                      <p:tavLst>
                                        <p:tav tm="0">
                                          <p:val>
                                            <p:strVal val="#ppt_y-#ppt_h*1.125000"/>
                                          </p:val>
                                        </p:tav>
                                        <p:tav tm="100000">
                                          <p:val>
                                            <p:strVal val="#ppt_y"/>
                                          </p:val>
                                        </p:tav>
                                      </p:tavLst>
                                    </p:anim>
                                    <p:animEffect transition="in" filter="wipe(down)">
                                      <p:cBhvr>
                                        <p:cTn id="26" dur="500"/>
                                        <p:tgtEl>
                                          <p:spTgt spid="124"/>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p:cTn id="30" dur="500" fill="hold"/>
                                        <p:tgtEl>
                                          <p:spTgt spid="66"/>
                                        </p:tgtEl>
                                        <p:attrNameLst>
                                          <p:attrName>ppt_w</p:attrName>
                                        </p:attrNameLst>
                                      </p:cBhvr>
                                      <p:tavLst>
                                        <p:tav tm="0">
                                          <p:val>
                                            <p:fltVal val="0"/>
                                          </p:val>
                                        </p:tav>
                                        <p:tav tm="100000">
                                          <p:val>
                                            <p:strVal val="#ppt_w"/>
                                          </p:val>
                                        </p:tav>
                                      </p:tavLst>
                                    </p:anim>
                                    <p:anim calcmode="lin" valueType="num">
                                      <p:cBhvr>
                                        <p:cTn id="31" dur="500" fill="hold"/>
                                        <p:tgtEl>
                                          <p:spTgt spid="66"/>
                                        </p:tgtEl>
                                        <p:attrNameLst>
                                          <p:attrName>ppt_h</p:attrName>
                                        </p:attrNameLst>
                                      </p:cBhvr>
                                      <p:tavLst>
                                        <p:tav tm="0">
                                          <p:val>
                                            <p:fltVal val="0"/>
                                          </p:val>
                                        </p:tav>
                                        <p:tav tm="100000">
                                          <p:val>
                                            <p:strVal val="#ppt_h"/>
                                          </p:val>
                                        </p:tav>
                                      </p:tavLst>
                                    </p:anim>
                                    <p:animEffect transition="in" filter="fade">
                                      <p:cBhvr>
                                        <p:cTn id="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60" grpId="0" animBg="1"/>
      <p:bldP spid="73" grpId="0" animBg="1"/>
      <p:bldP spid="124" grpId="0"/>
    </p:bldLst>
  </p:timing>
</p:sld>
</file>

<file path=ppt/tags/tag1.xml><?xml version="1.0" encoding="utf-8"?>
<p:tagLst xmlns:p="http://schemas.openxmlformats.org/presentationml/2006/main">
  <p:tag name="MH" val="20161022203525"/>
  <p:tag name="MH_LIBRARY" val="GRAPHIC"/>
  <p:tag name="MH_TYPE" val="SubTitle"/>
  <p:tag name="MH_ORDER" val="4"/>
  <p:tag name="KSO_WM_BEAUTIFY_FLAG" val=""/>
</p:tagLst>
</file>

<file path=ppt/tags/tag10.xml><?xml version="1.0" encoding="utf-8"?>
<p:tagLst xmlns:p="http://schemas.openxmlformats.org/presentationml/2006/main">
  <p:tag name="MH" val="20160830110855"/>
  <p:tag name="MH_LIBRARY" val="CONTENTS"/>
  <p:tag name="MH_TYPE" val="OTHERS"/>
  <p:tag name="ID" val="545820"/>
</p:tagLst>
</file>

<file path=ppt/tags/tag11.xml><?xml version="1.0" encoding="utf-8"?>
<p:tagLst xmlns:p="http://schemas.openxmlformats.org/presentationml/2006/main">
  <p:tag name="MH" val="20160830110146"/>
  <p:tag name="MH_LIBRARY" val="CONTENTS"/>
  <p:tag name="MH_TYPE" val="OTHERS"/>
  <p:tag name="ID" val="553512"/>
</p:tagLst>
</file>

<file path=ppt/tags/tag12.xml><?xml version="1.0" encoding="utf-8"?>
<p:tagLst xmlns:p="http://schemas.openxmlformats.org/presentationml/2006/main">
  <p:tag name="MH" val="20160830110146"/>
  <p:tag name="MH_LIBRARY" val="CONTENTS"/>
  <p:tag name="MH_TYPE" val="OTHERS"/>
  <p:tag name="ID" val="553512"/>
</p:tagLst>
</file>

<file path=ppt/tags/tag13.xml><?xml version="1.0" encoding="utf-8"?>
<p:tagLst xmlns:p="http://schemas.openxmlformats.org/presentationml/2006/main">
  <p:tag name="MH" val="20160830110855"/>
  <p:tag name="MH_LIBRARY" val="CONTENTS"/>
  <p:tag name="MH_TYPE" val="OTHERS"/>
  <p:tag name="ID" val="545820"/>
</p:tagLst>
</file>

<file path=ppt/tags/tag14.xml><?xml version="1.0" encoding="utf-8"?>
<p:tagLst xmlns:p="http://schemas.openxmlformats.org/presentationml/2006/main">
  <p:tag name="MH" val="20161022203525"/>
  <p:tag name="MH_LIBRARY" val="GRAPHIC"/>
  <p:tag name="MH_TYPE" val="Other"/>
  <p:tag name="MH_ORDER" val="4"/>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PLACING_PICTURE_USER_VIEWPORT" val="{&quot;height&quot;:3240.4346456692915,&quot;width&quot;:3909.834645669291}"/>
</p:tagLst>
</file>

<file path=ppt/tags/tag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MH" val="20161022203525"/>
  <p:tag name="MH_LIBRARY" val="GRAPHIC"/>
  <p:tag name="MH_TYPE" val="SubTitle"/>
  <p:tag name="MH_ORDER" val="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1022203525"/>
  <p:tag name="MH_LIBRARY" val="GRAPHIC"/>
  <p:tag name="MH_TYPE" val="Other"/>
  <p:tag name="MH_ORDER"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1022203525"/>
  <p:tag name="MH_LIBRARY" val="GRAPHIC"/>
  <p:tag name="MH_TYPE" val="SubTitle"/>
  <p:tag name="MH_ORDER" val="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MH" val="20161022203525"/>
  <p:tag name="MH_LIBRARY" val="GRAPHIC"/>
  <p:tag name="MH_TYPE" val="Other"/>
  <p:tag name="MH_ORDER" val="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MH" val="20161022203525"/>
  <p:tag name="MH_LIBRARY" val="GRAPHIC"/>
  <p:tag name="MH_TYPE" val="SubTitle"/>
  <p:tag name="MH_ORDER" val="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MH" val="20161022203525"/>
  <p:tag name="MH_LIBRARY" val="GRAPHIC"/>
  <p:tag name="MH_TYPE" val="Other"/>
  <p:tag name="MH_ORDER" val="3"/>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ISPRING_PRESENTATION_TITLE" val="8"/>
  <p:tag name="KSO_WPP_MARK_KEY" val="92207582-1711-4091-bbd8-a0d83c1750cd"/>
  <p:tag name="COMMONDATA" val="eyJoZGlkIjoiODY1N2YyMThiNzgxZTE3NWU2NWY3YTJiY2E5YjI4NmUifQ=="/>
</p:tagLst>
</file>

<file path=ppt/tags/tag8.xml><?xml version="1.0" encoding="utf-8"?>
<p:tagLst xmlns:p="http://schemas.openxmlformats.org/presentationml/2006/main">
  <p:tag name="MH" val="20161022203525"/>
  <p:tag name="MH_LIBRARY" val="GRAPHIC"/>
  <p:tag name="MH_TYPE" val="SubTitle"/>
  <p:tag name="MH_ORDER" val="4"/>
</p:tagLst>
</file>

<file path=ppt/tags/tag9.xml><?xml version="1.0" encoding="utf-8"?>
<p:tagLst xmlns:p="http://schemas.openxmlformats.org/presentationml/2006/main">
  <p:tag name="MH" val="20161022203525"/>
  <p:tag name="MH_LIBRARY" val="GRAPHIC"/>
  <p:tag name="MH_TYPE" val="Other"/>
  <p:tag name="MH_ORDER" val="4"/>
</p:tagLst>
</file>

<file path=ppt/theme/theme1.xml><?xml version="1.0" encoding="utf-8"?>
<a:theme xmlns:a="http://schemas.openxmlformats.org/drawingml/2006/main" name="Office 主题​​">
  <a:themeElements>
    <a:clrScheme name="自定义 963">
      <a:dk1>
        <a:sysClr val="windowText" lastClr="000000"/>
      </a:dk1>
      <a:lt1>
        <a:sysClr val="window" lastClr="FFFFFF"/>
      </a:lt1>
      <a:dk2>
        <a:srgbClr val="04617B"/>
      </a:dk2>
      <a:lt2>
        <a:srgbClr val="DBF5F9"/>
      </a:lt2>
      <a:accent1>
        <a:srgbClr val="1EA4AD"/>
      </a:accent1>
      <a:accent2>
        <a:srgbClr val="F2BA25"/>
      </a:accent2>
      <a:accent3>
        <a:srgbClr val="1EA4AD"/>
      </a:accent3>
      <a:accent4>
        <a:srgbClr val="F2BA25"/>
      </a:accent4>
      <a:accent5>
        <a:srgbClr val="1EA4AD"/>
      </a:accent5>
      <a:accent6>
        <a:srgbClr val="F2BA25"/>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全屏显示(16:9)</PresentationFormat>
  <Paragraphs>313</Paragraphs>
  <Slides>30</Slides>
  <Notes>28</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微软雅黑</vt:lpstr>
      <vt:lpstr>Calibri</vt:lpstr>
      <vt:lpstr>Dotum</vt:lpstr>
      <vt:lpstr>Malgun Gothic</vt:lpstr>
      <vt:lpstr>Impact</vt:lpstr>
      <vt:lpstr>Calibri</vt:lpstr>
      <vt:lpstr>Arial Unicode MS</vt:lpstr>
      <vt:lpstr>等线</vt:lpstr>
      <vt:lpstr>Times New Roman</vt:lpstr>
      <vt:lpstr>Arial Unicode MS</vt:lpstr>
      <vt:lpstr>FontAwesome</vt:lpstr>
      <vt:lpstr>ksdb</vt:lpstr>
      <vt:lpstr>Helvetica-Roman-SemiB</vt:lpstr>
      <vt:lpstr>SimSun-ExtB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w'm'j</dc:creator>
  <cp:lastModifiedBy>Clock</cp:lastModifiedBy>
  <cp:revision>79</cp:revision>
  <dcterms:created xsi:type="dcterms:W3CDTF">2014-11-09T01:07:00Z</dcterms:created>
  <dcterms:modified xsi:type="dcterms:W3CDTF">2023-06-08T12:29:45Z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5E42CC7E9B354160BA5E29C6BD938505_12</vt:lpwstr>
  </property>
  <property fmtid="{D5CDD505-2E9C-101B-9397-08002B2CF9AE}" pid="3" name="KSOProductBuildVer">
    <vt:lpwstr>2052-11.1.0.14036</vt:lpwstr>
  </property>
</Properties>
</file>